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7" r:id="rId2"/>
    <p:sldId id="258" r:id="rId3"/>
    <p:sldId id="259" r:id="rId4"/>
    <p:sldId id="260" r:id="rId5"/>
    <p:sldId id="261" r:id="rId6"/>
    <p:sldId id="275" r:id="rId7"/>
    <p:sldId id="276" r:id="rId8"/>
    <p:sldId id="262" r:id="rId9"/>
    <p:sldId id="272" r:id="rId10"/>
    <p:sldId id="270" r:id="rId11"/>
    <p:sldId id="273" r:id="rId12"/>
    <p:sldId id="271" r:id="rId13"/>
    <p:sldId id="274" r:id="rId14"/>
    <p:sldId id="263" r:id="rId15"/>
    <p:sldId id="278" r:id="rId16"/>
    <p:sldId id="277" r:id="rId17"/>
    <p:sldId id="269" r:id="rId18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7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529" autoAdjust="0"/>
  </p:normalViewPr>
  <p:slideViewPr>
    <p:cSldViewPr snapToGrid="0">
      <p:cViewPr varScale="1">
        <p:scale>
          <a:sx n="102" d="100"/>
          <a:sy n="102" d="100"/>
        </p:scale>
        <p:origin x="138" y="2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2" d="100"/>
          <a:sy n="82" d="100"/>
        </p:scale>
        <p:origin x="1629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156040-AF98-4F2C-9909-9F2439F6F58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74020AF3-C700-4606-8917-C6A353D7963A}">
      <dgm:prSet phldrT="[Text]"/>
      <dgm:spPr/>
      <dgm:t>
        <a:bodyPr rtlCol="0"/>
        <a:lstStyle/>
        <a:p>
          <a:pPr rtl="0"/>
          <a:r>
            <a:rPr lang="hu-HU" noProof="0" dirty="0"/>
            <a:t>Ötletelés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87D99D21-0B4A-4259-89FB-0E5941CB535C}" type="parTrans" cxnId="{B0E2386F-A443-4201-8130-FB9CC25AA154}">
      <dgm:prSet/>
      <dgm:spPr/>
      <dgm:t>
        <a:bodyPr rtlCol="0"/>
        <a:lstStyle/>
        <a:p>
          <a:pPr rtl="0"/>
          <a:endParaRPr lang="en-US"/>
        </a:p>
      </dgm:t>
    </dgm:pt>
    <dgm:pt modelId="{6CFF1BD9-AE1F-4488-8B72-01186EADA6FF}" type="sibTrans" cxnId="{B0E2386F-A443-4201-8130-FB9CC25AA154}">
      <dgm:prSet/>
      <dgm:spPr/>
      <dgm:t>
        <a:bodyPr rtlCol="0"/>
        <a:lstStyle/>
        <a:p>
          <a:pPr rtl="0"/>
          <a:endParaRPr lang="en-US"/>
        </a:p>
      </dgm:t>
    </dgm:pt>
    <dgm:pt modelId="{12E26E22-71B0-4386-A84F-ABF2FF66A99F}">
      <dgm:prSet phldrT="[Text]"/>
      <dgm:spPr/>
      <dgm:t>
        <a:bodyPr rtlCol="0"/>
        <a:lstStyle/>
        <a:p>
          <a:pPr rtl="0"/>
          <a:r>
            <a:rPr lang="hu-HU" noProof="0" dirty="0"/>
            <a:t>Tervezés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3A6CB3CB-0F71-4CA8-93AA-0E3E3D59D313}" type="parTrans" cxnId="{937639B3-2352-48E4-A96B-F63DF2119D92}">
      <dgm:prSet/>
      <dgm:spPr/>
      <dgm:t>
        <a:bodyPr rtlCol="0"/>
        <a:lstStyle/>
        <a:p>
          <a:pPr rtl="0"/>
          <a:endParaRPr lang="en-US"/>
        </a:p>
      </dgm:t>
    </dgm:pt>
    <dgm:pt modelId="{E1826C46-15A2-4345-B986-53D05F21F155}" type="sibTrans" cxnId="{937639B3-2352-48E4-A96B-F63DF2119D92}">
      <dgm:prSet/>
      <dgm:spPr/>
      <dgm:t>
        <a:bodyPr rtlCol="0"/>
        <a:lstStyle/>
        <a:p>
          <a:pPr rtl="0"/>
          <a:endParaRPr lang="en-US"/>
        </a:p>
      </dgm:t>
    </dgm:pt>
    <dgm:pt modelId="{A8B05E70-CCF1-4080-8EEE-6873C9D4B630}">
      <dgm:prSet phldrT="[Text]"/>
      <dgm:spPr/>
      <dgm:t>
        <a:bodyPr rtlCol="0"/>
        <a:lstStyle/>
        <a:p>
          <a:pPr rtl="0"/>
          <a:r>
            <a:rPr lang="hu-HU" noProof="0" dirty="0"/>
            <a:t>Programozás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11D1F3D3-0002-4131-9F84-22FBF8692DA9}" type="parTrans" cxnId="{B8B909D0-D4F6-48D4-81DA-A58F34AE3646}">
      <dgm:prSet/>
      <dgm:spPr/>
      <dgm:t>
        <a:bodyPr rtlCol="0"/>
        <a:lstStyle/>
        <a:p>
          <a:pPr rtl="0"/>
          <a:endParaRPr lang="en-US"/>
        </a:p>
      </dgm:t>
    </dgm:pt>
    <dgm:pt modelId="{B6438016-7365-4FC0-A372-D90585B4B6EE}" type="sibTrans" cxnId="{B8B909D0-D4F6-48D4-81DA-A58F34AE3646}">
      <dgm:prSet/>
      <dgm:spPr/>
      <dgm:t>
        <a:bodyPr rtlCol="0"/>
        <a:lstStyle/>
        <a:p>
          <a:pPr rtl="0"/>
          <a:endParaRPr lang="en-US"/>
        </a:p>
      </dgm:t>
    </dgm:pt>
    <dgm:pt modelId="{42147153-A6C2-4177-BA7D-2ACCC2C1B2F7}">
      <dgm:prSet phldrT="[Text]"/>
      <dgm:spPr/>
      <dgm:t>
        <a:bodyPr rtlCol="0"/>
        <a:lstStyle/>
        <a:p>
          <a:pPr rtl="0"/>
          <a:r>
            <a:rPr lang="hu-HU" noProof="0" dirty="0"/>
            <a:t>Kész</a:t>
          </a:r>
          <a:r>
            <a:rPr lang="hu-HU" baseline="0" noProof="0" dirty="0"/>
            <a:t> projekt</a:t>
          </a:r>
          <a:endParaRPr lang="hu-HU" noProof="0" dirty="0"/>
        </a:p>
      </dgm:t>
      <dgm:extLst>
        <a:ext uri="{E40237B7-FDA0-4F09-8148-C483321AD2D9}">
          <dgm14:cNvPr xmlns:dgm14="http://schemas.microsoft.com/office/drawing/2010/diagram" id="0" name="" title="Step 4 title"/>
        </a:ext>
      </dgm:extLst>
    </dgm:pt>
    <dgm:pt modelId="{C6F68745-4C20-4204-96A6-585691399C14}" type="parTrans" cxnId="{777DC3C6-D336-4C94-A624-E5582A07ECAA}">
      <dgm:prSet/>
      <dgm:spPr/>
      <dgm:t>
        <a:bodyPr rtlCol="0"/>
        <a:lstStyle/>
        <a:p>
          <a:pPr rtl="0"/>
          <a:endParaRPr lang="en-US"/>
        </a:p>
      </dgm:t>
    </dgm:pt>
    <dgm:pt modelId="{0C6B132F-0347-46BA-86A4-3FAFB6676411}" type="sibTrans" cxnId="{777DC3C6-D336-4C94-A624-E5582A07ECAA}">
      <dgm:prSet/>
      <dgm:spPr/>
      <dgm:t>
        <a:bodyPr rtlCol="0"/>
        <a:lstStyle/>
        <a:p>
          <a:pPr rtl="0"/>
          <a:endParaRPr lang="en-US"/>
        </a:p>
      </dgm:t>
    </dgm:pt>
    <dgm:pt modelId="{E2597FCC-9C55-4BCD-A266-36F00A6D418F}">
      <dgm:prSet/>
      <dgm:spPr/>
      <dgm:t>
        <a:bodyPr/>
        <a:lstStyle/>
        <a:p>
          <a:r>
            <a:rPr lang="hu-HU" dirty="0"/>
            <a:t>Tesztelés</a:t>
          </a:r>
        </a:p>
      </dgm:t>
    </dgm:pt>
    <dgm:pt modelId="{AC2C420F-5DC1-43D2-8A29-CD59C269CA69}" type="parTrans" cxnId="{996872B4-1701-43A3-96A3-03D2D60A53B0}">
      <dgm:prSet/>
      <dgm:spPr/>
      <dgm:t>
        <a:bodyPr/>
        <a:lstStyle/>
        <a:p>
          <a:endParaRPr lang="hu-HU"/>
        </a:p>
      </dgm:t>
    </dgm:pt>
    <dgm:pt modelId="{3393E417-D872-401A-ADEA-32058EA08BB7}" type="sibTrans" cxnId="{996872B4-1701-43A3-96A3-03D2D60A53B0}">
      <dgm:prSet/>
      <dgm:spPr/>
      <dgm:t>
        <a:bodyPr/>
        <a:lstStyle/>
        <a:p>
          <a:endParaRPr lang="hu-HU"/>
        </a:p>
      </dgm:t>
    </dgm:pt>
    <dgm:pt modelId="{1C61A9A2-33F2-469B-8AC4-A104A5A98D78}" type="pres">
      <dgm:prSet presAssocID="{44156040-AF98-4F2C-9909-9F2439F6F588}" presName="Name0" presStyleCnt="0">
        <dgm:presLayoutVars>
          <dgm:dir/>
          <dgm:animLvl val="lvl"/>
          <dgm:resizeHandles val="exact"/>
        </dgm:presLayoutVars>
      </dgm:prSet>
      <dgm:spPr/>
    </dgm:pt>
    <dgm:pt modelId="{881B8FEC-9D20-4669-BB2E-FA9CEA0BE5A9}" type="pres">
      <dgm:prSet presAssocID="{74020AF3-C700-4606-8917-C6A353D7963A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705DFC51-4C30-4A07-9F0C-6EB770961C6F}" type="pres">
      <dgm:prSet presAssocID="{6CFF1BD9-AE1F-4488-8B72-01186EADA6FF}" presName="parTxOnlySpace" presStyleCnt="0"/>
      <dgm:spPr/>
    </dgm:pt>
    <dgm:pt modelId="{919A589F-F74A-40C3-BE88-AB8730BCAB04}" type="pres">
      <dgm:prSet presAssocID="{12E26E22-71B0-4386-A84F-ABF2FF66A99F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01C6BCDE-530E-4D03-9CF5-9AB36CDC1FE1}" type="pres">
      <dgm:prSet presAssocID="{E1826C46-15A2-4345-B986-53D05F21F155}" presName="parTxOnlySpace" presStyleCnt="0"/>
      <dgm:spPr/>
    </dgm:pt>
    <dgm:pt modelId="{268F2328-4548-422B-9C65-80797E16B241}" type="pres">
      <dgm:prSet presAssocID="{A8B05E70-CCF1-4080-8EEE-6873C9D4B630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8CB78EC1-7B74-4B6E-94C6-5F808A049A1F}" type="pres">
      <dgm:prSet presAssocID="{B6438016-7365-4FC0-A372-D90585B4B6EE}" presName="parTxOnlySpace" presStyleCnt="0"/>
      <dgm:spPr/>
    </dgm:pt>
    <dgm:pt modelId="{1986ABBD-CC2C-42B6-BB73-268B2FEE6980}" type="pres">
      <dgm:prSet presAssocID="{E2597FCC-9C55-4BCD-A266-36F00A6D418F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6219E9AB-6106-40D8-AFBF-FDC18036774B}" type="pres">
      <dgm:prSet presAssocID="{3393E417-D872-401A-ADEA-32058EA08BB7}" presName="parTxOnlySpace" presStyleCnt="0"/>
      <dgm:spPr/>
    </dgm:pt>
    <dgm:pt modelId="{BDD0B0F7-A87C-4B5B-A4C3-4E4BE6EB0FE4}" type="pres">
      <dgm:prSet presAssocID="{42147153-A6C2-4177-BA7D-2ACCC2C1B2F7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BF4A375F-A05B-45C3-9731-23DBACB9FC02}" type="presOf" srcId="{12E26E22-71B0-4386-A84F-ABF2FF66A99F}" destId="{919A589F-F74A-40C3-BE88-AB8730BCAB04}" srcOrd="0" destOrd="0" presId="urn:microsoft.com/office/officeart/2005/8/layout/chevron1"/>
    <dgm:cxn modelId="{B0E2386F-A443-4201-8130-FB9CC25AA154}" srcId="{44156040-AF98-4F2C-9909-9F2439F6F588}" destId="{74020AF3-C700-4606-8917-C6A353D7963A}" srcOrd="0" destOrd="0" parTransId="{87D99D21-0B4A-4259-89FB-0E5941CB535C}" sibTransId="{6CFF1BD9-AE1F-4488-8B72-01186EADA6FF}"/>
    <dgm:cxn modelId="{BB4F9699-C9DE-46C4-A04B-CD52EF57D4C5}" type="presOf" srcId="{74020AF3-C700-4606-8917-C6A353D7963A}" destId="{881B8FEC-9D20-4669-BB2E-FA9CEA0BE5A9}" srcOrd="0" destOrd="0" presId="urn:microsoft.com/office/officeart/2005/8/layout/chevron1"/>
    <dgm:cxn modelId="{9E75EA9C-2122-47C1-897A-5BBDE8D78AC4}" type="presOf" srcId="{A8B05E70-CCF1-4080-8EEE-6873C9D4B630}" destId="{268F2328-4548-422B-9C65-80797E16B241}" srcOrd="0" destOrd="0" presId="urn:microsoft.com/office/officeart/2005/8/layout/chevron1"/>
    <dgm:cxn modelId="{937639B3-2352-48E4-A96B-F63DF2119D92}" srcId="{44156040-AF98-4F2C-9909-9F2439F6F588}" destId="{12E26E22-71B0-4386-A84F-ABF2FF66A99F}" srcOrd="1" destOrd="0" parTransId="{3A6CB3CB-0F71-4CA8-93AA-0E3E3D59D313}" sibTransId="{E1826C46-15A2-4345-B986-53D05F21F155}"/>
    <dgm:cxn modelId="{996872B4-1701-43A3-96A3-03D2D60A53B0}" srcId="{44156040-AF98-4F2C-9909-9F2439F6F588}" destId="{E2597FCC-9C55-4BCD-A266-36F00A6D418F}" srcOrd="3" destOrd="0" parTransId="{AC2C420F-5DC1-43D2-8A29-CD59C269CA69}" sibTransId="{3393E417-D872-401A-ADEA-32058EA08BB7}"/>
    <dgm:cxn modelId="{37A858B6-D71C-4E86-A467-E8D17167DE19}" type="presOf" srcId="{42147153-A6C2-4177-BA7D-2ACCC2C1B2F7}" destId="{BDD0B0F7-A87C-4B5B-A4C3-4E4BE6EB0FE4}" srcOrd="0" destOrd="0" presId="urn:microsoft.com/office/officeart/2005/8/layout/chevron1"/>
    <dgm:cxn modelId="{777DC3C6-D336-4C94-A624-E5582A07ECAA}" srcId="{44156040-AF98-4F2C-9909-9F2439F6F588}" destId="{42147153-A6C2-4177-BA7D-2ACCC2C1B2F7}" srcOrd="4" destOrd="0" parTransId="{C6F68745-4C20-4204-96A6-585691399C14}" sibTransId="{0C6B132F-0347-46BA-86A4-3FAFB6676411}"/>
    <dgm:cxn modelId="{B8B909D0-D4F6-48D4-81DA-A58F34AE3646}" srcId="{44156040-AF98-4F2C-9909-9F2439F6F588}" destId="{A8B05E70-CCF1-4080-8EEE-6873C9D4B630}" srcOrd="2" destOrd="0" parTransId="{11D1F3D3-0002-4131-9F84-22FBF8692DA9}" sibTransId="{B6438016-7365-4FC0-A372-D90585B4B6EE}"/>
    <dgm:cxn modelId="{1BEEF3EF-6D8E-45FD-9B13-D94718157729}" type="presOf" srcId="{E2597FCC-9C55-4BCD-A266-36F00A6D418F}" destId="{1986ABBD-CC2C-42B6-BB73-268B2FEE6980}" srcOrd="0" destOrd="0" presId="urn:microsoft.com/office/officeart/2005/8/layout/chevron1"/>
    <dgm:cxn modelId="{383A5CFE-2D64-4002-A7C0-1E621409BFD6}" type="presOf" srcId="{44156040-AF98-4F2C-9909-9F2439F6F588}" destId="{1C61A9A2-33F2-469B-8AC4-A104A5A98D78}" srcOrd="0" destOrd="0" presId="urn:microsoft.com/office/officeart/2005/8/layout/chevron1"/>
    <dgm:cxn modelId="{EDA037DE-3D60-46A9-9DDB-074A05981F8D}" type="presParOf" srcId="{1C61A9A2-33F2-469B-8AC4-A104A5A98D78}" destId="{881B8FEC-9D20-4669-BB2E-FA9CEA0BE5A9}" srcOrd="0" destOrd="0" presId="urn:microsoft.com/office/officeart/2005/8/layout/chevron1"/>
    <dgm:cxn modelId="{8F2A48B2-4519-4F7D-931D-1EB2DDCF4663}" type="presParOf" srcId="{1C61A9A2-33F2-469B-8AC4-A104A5A98D78}" destId="{705DFC51-4C30-4A07-9F0C-6EB770961C6F}" srcOrd="1" destOrd="0" presId="urn:microsoft.com/office/officeart/2005/8/layout/chevron1"/>
    <dgm:cxn modelId="{A8C49188-74D0-46A6-A671-569711775D6B}" type="presParOf" srcId="{1C61A9A2-33F2-469B-8AC4-A104A5A98D78}" destId="{919A589F-F74A-40C3-BE88-AB8730BCAB04}" srcOrd="2" destOrd="0" presId="urn:microsoft.com/office/officeart/2005/8/layout/chevron1"/>
    <dgm:cxn modelId="{DF828B00-7F32-4A0D-9D43-9FD5AE3C854B}" type="presParOf" srcId="{1C61A9A2-33F2-469B-8AC4-A104A5A98D78}" destId="{01C6BCDE-530E-4D03-9CF5-9AB36CDC1FE1}" srcOrd="3" destOrd="0" presId="urn:microsoft.com/office/officeart/2005/8/layout/chevron1"/>
    <dgm:cxn modelId="{2FC0E474-8734-4209-BD6D-C297DEE76CB4}" type="presParOf" srcId="{1C61A9A2-33F2-469B-8AC4-A104A5A98D78}" destId="{268F2328-4548-422B-9C65-80797E16B241}" srcOrd="4" destOrd="0" presId="urn:microsoft.com/office/officeart/2005/8/layout/chevron1"/>
    <dgm:cxn modelId="{30A10B48-C159-4CE5-AFE2-9908BF17AD25}" type="presParOf" srcId="{1C61A9A2-33F2-469B-8AC4-A104A5A98D78}" destId="{8CB78EC1-7B74-4B6E-94C6-5F808A049A1F}" srcOrd="5" destOrd="0" presId="urn:microsoft.com/office/officeart/2005/8/layout/chevron1"/>
    <dgm:cxn modelId="{4C4E7760-296A-4586-A133-FAC9B16F3DCB}" type="presParOf" srcId="{1C61A9A2-33F2-469B-8AC4-A104A5A98D78}" destId="{1986ABBD-CC2C-42B6-BB73-268B2FEE6980}" srcOrd="6" destOrd="0" presId="urn:microsoft.com/office/officeart/2005/8/layout/chevron1"/>
    <dgm:cxn modelId="{69CED68A-FA80-4EB8-BF83-83C4868DE3A1}" type="presParOf" srcId="{1C61A9A2-33F2-469B-8AC4-A104A5A98D78}" destId="{6219E9AB-6106-40D8-AFBF-FDC18036774B}" srcOrd="7" destOrd="0" presId="urn:microsoft.com/office/officeart/2005/8/layout/chevron1"/>
    <dgm:cxn modelId="{3065F5B9-06B1-4353-A251-703F2693DE95}" type="presParOf" srcId="{1C61A9A2-33F2-469B-8AC4-A104A5A98D78}" destId="{BDD0B0F7-A87C-4B5B-A4C3-4E4BE6EB0FE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1B8FEC-9D20-4669-BB2E-FA9CEA0BE5A9}">
      <dsp:nvSpPr>
        <dsp:cNvPr id="0" name=""/>
        <dsp:cNvSpPr/>
      </dsp:nvSpPr>
      <dsp:spPr>
        <a:xfrm>
          <a:off x="2789" y="1153332"/>
          <a:ext cx="2482565" cy="993026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noProof="0" dirty="0"/>
            <a:t>Ötletelés</a:t>
          </a:r>
        </a:p>
      </dsp:txBody>
      <dsp:txXfrm>
        <a:off x="499302" y="1153332"/>
        <a:ext cx="1489539" cy="993026"/>
      </dsp:txXfrm>
    </dsp:sp>
    <dsp:sp modelId="{919A589F-F74A-40C3-BE88-AB8730BCAB04}">
      <dsp:nvSpPr>
        <dsp:cNvPr id="0" name=""/>
        <dsp:cNvSpPr/>
      </dsp:nvSpPr>
      <dsp:spPr>
        <a:xfrm>
          <a:off x="2237098" y="1153332"/>
          <a:ext cx="2482565" cy="993026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noProof="0" dirty="0"/>
            <a:t>Tervezés</a:t>
          </a:r>
        </a:p>
      </dsp:txBody>
      <dsp:txXfrm>
        <a:off x="2733611" y="1153332"/>
        <a:ext cx="1489539" cy="993026"/>
      </dsp:txXfrm>
    </dsp:sp>
    <dsp:sp modelId="{268F2328-4548-422B-9C65-80797E16B241}">
      <dsp:nvSpPr>
        <dsp:cNvPr id="0" name=""/>
        <dsp:cNvSpPr/>
      </dsp:nvSpPr>
      <dsp:spPr>
        <a:xfrm>
          <a:off x="4471408" y="1153332"/>
          <a:ext cx="2482565" cy="993026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noProof="0" dirty="0"/>
            <a:t>Programozás</a:t>
          </a:r>
        </a:p>
      </dsp:txBody>
      <dsp:txXfrm>
        <a:off x="4967921" y="1153332"/>
        <a:ext cx="1489539" cy="993026"/>
      </dsp:txXfrm>
    </dsp:sp>
    <dsp:sp modelId="{1986ABBD-CC2C-42B6-BB73-268B2FEE6980}">
      <dsp:nvSpPr>
        <dsp:cNvPr id="0" name=""/>
        <dsp:cNvSpPr/>
      </dsp:nvSpPr>
      <dsp:spPr>
        <a:xfrm>
          <a:off x="6705717" y="1153332"/>
          <a:ext cx="2482565" cy="993026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Tesztelés</a:t>
          </a:r>
        </a:p>
      </dsp:txBody>
      <dsp:txXfrm>
        <a:off x="7202230" y="1153332"/>
        <a:ext cx="1489539" cy="993026"/>
      </dsp:txXfrm>
    </dsp:sp>
    <dsp:sp modelId="{BDD0B0F7-A87C-4B5B-A4C3-4E4BE6EB0FE4}">
      <dsp:nvSpPr>
        <dsp:cNvPr id="0" name=""/>
        <dsp:cNvSpPr/>
      </dsp:nvSpPr>
      <dsp:spPr>
        <a:xfrm>
          <a:off x="8940026" y="1153332"/>
          <a:ext cx="2482565" cy="993026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noProof="0" dirty="0"/>
            <a:t>Kész</a:t>
          </a:r>
          <a:r>
            <a:rPr lang="hu-HU" sz="1800" kern="1200" baseline="0" noProof="0" dirty="0"/>
            <a:t> projekt</a:t>
          </a:r>
          <a:endParaRPr lang="hu-HU" sz="1800" kern="1200" noProof="0" dirty="0"/>
        </a:p>
      </dsp:txBody>
      <dsp:txXfrm>
        <a:off x="9436539" y="1153332"/>
        <a:ext cx="1489539" cy="9930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D64ED7D-2366-43A2-9AE0-FAF420B0EB0E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4A4F617-7A30-41D4-AB86-5D833C98E18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946248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0E535FD-C828-49A5-9854-C447DB2225A6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dirty="0"/>
              <a:t>Mintaszöveg szerkesztése</a:t>
            </a:r>
          </a:p>
          <a:p>
            <a:pPr lvl="1" rtl="0"/>
            <a:r>
              <a:rPr lang="hu-HU" dirty="0"/>
              <a:t>Második szint</a:t>
            </a:r>
          </a:p>
          <a:p>
            <a:pPr lvl="2" rtl="0"/>
            <a:r>
              <a:rPr lang="hu-HU" dirty="0"/>
              <a:t>Harmadik szint</a:t>
            </a:r>
          </a:p>
          <a:p>
            <a:pPr lvl="3" rtl="0"/>
            <a:r>
              <a:rPr lang="hu-HU" dirty="0"/>
              <a:t>Negyedik szint</a:t>
            </a:r>
          </a:p>
          <a:p>
            <a:pPr lvl="4" rtl="0"/>
            <a:r>
              <a:rPr lang="hu-HU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B9A179D-2D27-49E2-B022-8EDDA2EFE682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746034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hu-HU" sz="1200" i="1" dirty="0">
                <a:latin typeface="Arial" pitchFamily="34" charset="0"/>
                <a:cs typeface="Arial" pitchFamily="34" charset="0"/>
              </a:rPr>
              <a:t>A dián szereplő kép módosításához jelölje ki, majd törölje a képet. Ezután a helyőrzőben lévő Képek ikonra kattintva szúrhatja be a kívánt képet.</a:t>
            </a:r>
          </a:p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B9A179D-2D27-49E2-B022-8EDDA2EFE682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42422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A26A6-0F1A-DBD9-9BA3-C129C6329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403EA2A5-8FC3-B857-3E63-AD45D3F26C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0D79D49E-232A-4125-5E96-767B8E09EE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DBE57FFB-6F52-A776-913D-C2397955D6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10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782120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38251-2BBE-85D6-EFC5-42DCB2843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B3C9AEA0-7B56-38E5-EE50-A33B25C658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88513555-C7B0-2875-0BF9-1444B82E73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C824FE67-14D8-ACEC-B54C-FF98915B2C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30452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73ADB7-1586-E69C-F1C8-D7739F1AD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426B077C-4784-0E8F-2E98-443A157618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85482C57-6E9D-4057-D71B-39571A2FCE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C833BA86-759D-6491-A0FF-EFBB76B0D5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866075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984122-B298-3571-8825-8EFAB630B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F3D66389-B835-6849-FB8B-ECBA3002F2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0425F6AA-608C-EECB-7089-D369C71285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39DC36E7-3F7C-B419-8B14-BF280186A4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13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7903358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14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60615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15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71574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70D35-D206-A92A-DFD3-8844DF7FE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D7AD5881-8342-71D8-F32B-B2E0A46B2F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61373AA2-37FB-4E50-2B5F-4D3223B781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75238050-FE50-BF93-3EEA-44013C8AFC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16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042057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17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45807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67274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3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65599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4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28886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5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14390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C163D9-3463-34E8-B95E-652E80608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3B210F52-5A76-A418-6D68-4B71D77DCC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6FF10E44-F3D1-ABFF-672C-6DB7547A20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DA6DCA3D-A7BA-E585-C709-D56E32F254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6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721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B606F2-61F8-C106-F22F-8CAC056DC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420ABD30-AC04-6B8C-6187-F895177A28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E0333777-C82B-590F-1784-5134FA4406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ACC0FF1-2FB0-A902-3471-274281069E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7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914836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8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7601088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AA929-CFFB-10C1-1DBF-1031CEAB3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CB0CED98-C7DA-8F2F-4A8A-3BCBB9AE28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2DD1B533-6689-0C4D-6A7A-00BC0302FC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82FC2CF2-8BD4-7695-2BF9-BE12E26E74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hu-HU" smtClean="0"/>
              <a:t>9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38636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zabadkézi sokszög 11"/>
          <p:cNvSpPr>
            <a:spLocks noChangeArrowheads="1"/>
          </p:cNvSpPr>
          <p:nvPr/>
        </p:nvSpPr>
        <p:spPr bwMode="white">
          <a:xfrm>
            <a:off x="8429022" y="0"/>
            <a:ext cx="3762978" cy="6858000"/>
          </a:xfrm>
          <a:custGeom>
            <a:avLst/>
            <a:gdLst>
              <a:gd name="connsiteX0" fmla="*/ 0 w 3762978"/>
              <a:gd name="connsiteY0" fmla="*/ 0 h 6858000"/>
              <a:gd name="connsiteX1" fmla="*/ 3762978 w 3762978"/>
              <a:gd name="connsiteY1" fmla="*/ 0 h 6858000"/>
              <a:gd name="connsiteX2" fmla="*/ 3762978 w 3762978"/>
              <a:gd name="connsiteY2" fmla="*/ 6858000 h 6858000"/>
              <a:gd name="connsiteX3" fmla="*/ 338667 w 3762978"/>
              <a:gd name="connsiteY3" fmla="*/ 6858000 h 6858000"/>
              <a:gd name="connsiteX4" fmla="*/ 1189567 w 3762978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978" h="6858000">
                <a:moveTo>
                  <a:pt x="0" y="0"/>
                </a:moveTo>
                <a:lnTo>
                  <a:pt x="3762978" y="0"/>
                </a:lnTo>
                <a:lnTo>
                  <a:pt x="3762978" y="6858000"/>
                </a:lnTo>
                <a:lnTo>
                  <a:pt x="338667" y="6858000"/>
                </a:lnTo>
                <a:lnTo>
                  <a:pt x="1189567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rtl="0"/>
            <a:endParaRPr lang="hu-HU" sz="1800" dirty="0"/>
          </a:p>
        </p:txBody>
      </p:sp>
      <p:sp>
        <p:nvSpPr>
          <p:cNvPr id="7" name="Szabadkézi sokszög 6"/>
          <p:cNvSpPr>
            <a:spLocks/>
          </p:cNvSpPr>
          <p:nvPr/>
        </p:nvSpPr>
        <p:spPr bwMode="auto">
          <a:xfrm>
            <a:off x="8145385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8" name="Szabadkézi sokszög 7"/>
          <p:cNvSpPr>
            <a:spLocks/>
          </p:cNvSpPr>
          <p:nvPr/>
        </p:nvSpPr>
        <p:spPr bwMode="auto">
          <a:xfrm>
            <a:off x="7950653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295400" y="1873584"/>
            <a:ext cx="6400800" cy="2560320"/>
          </a:xfrm>
        </p:spPr>
        <p:txBody>
          <a:bodyPr rtlCol="0"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295400" y="4572000"/>
            <a:ext cx="6400800" cy="1600200"/>
          </a:xfrm>
        </p:spPr>
        <p:txBody>
          <a:bodyPr rtlCol="0"/>
          <a:lstStyle>
            <a:lvl1pPr marL="0" indent="0" algn="l">
              <a:spcBef>
                <a:spcPts val="120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/>
              <a:t>Kattintson ide az alcím mintájának szerkesztéséhez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1258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Kép helyőrzője 2" descr="Üres helyőrző kép hozzáadásához. Kattintson a helyőrzőre, és jelölje ki a hozzáadni kívánt képet"/>
          <p:cNvSpPr>
            <a:spLocks noGrp="1"/>
          </p:cNvSpPr>
          <p:nvPr>
            <p:ph type="pic" idx="1"/>
          </p:nvPr>
        </p:nvSpPr>
        <p:spPr>
          <a:xfrm>
            <a:off x="4724400" y="1828801"/>
            <a:ext cx="6172200" cy="4343400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/>
              <a:t>Kép beszúrásához kattintson az ikonra</a:t>
            </a:r>
            <a:endParaRPr lang="hu-HU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FBBB92-31B6-46BF-83F8-5F73C09075D1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67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t kép képaláírások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 8"/>
          <p:cNvSpPr/>
          <p:nvPr/>
        </p:nvSpPr>
        <p:spPr bwMode="invGray">
          <a:xfrm>
            <a:off x="1295400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0" name="Téglalap 9"/>
          <p:cNvSpPr/>
          <p:nvPr/>
        </p:nvSpPr>
        <p:spPr bwMode="invGray">
          <a:xfrm>
            <a:off x="6324599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11" name="Téglalap 10"/>
          <p:cNvSpPr/>
          <p:nvPr/>
        </p:nvSpPr>
        <p:spPr>
          <a:xfrm>
            <a:off x="1295400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sz="1800" dirty="0"/>
          </a:p>
        </p:txBody>
      </p:sp>
      <p:sp>
        <p:nvSpPr>
          <p:cNvPr id="12" name="Téglalap 11"/>
          <p:cNvSpPr/>
          <p:nvPr/>
        </p:nvSpPr>
        <p:spPr>
          <a:xfrm>
            <a:off x="6324599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sz="1800" dirty="0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Kép helyőrzője 2" descr="Üres helyőrző kép hozzáadásához. Kattintson a helyőrzőre, és jelölje ki a hozzáadni kívánt képet"/>
          <p:cNvSpPr>
            <a:spLocks noGrp="1"/>
          </p:cNvSpPr>
          <p:nvPr>
            <p:ph type="pic" idx="1"/>
          </p:nvPr>
        </p:nvSpPr>
        <p:spPr>
          <a:xfrm>
            <a:off x="1298448" y="1828801"/>
            <a:ext cx="4572000" cy="3428999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/>
              <a:t>Kép beszúrásához kattintson az ikonra</a:t>
            </a:r>
            <a:endParaRPr lang="hu-HU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 bwMode="invGray">
          <a:xfrm>
            <a:off x="1371273" y="5333098"/>
            <a:ext cx="4420252" cy="839102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8" name="Kép helyőrzője 2" descr="Üres helyőrző kép hozzáadásához. Kattintson a helyőrzőre, és jelölje ki a hozzáadni kívánt képet"/>
          <p:cNvSpPr>
            <a:spLocks noGrp="1"/>
          </p:cNvSpPr>
          <p:nvPr>
            <p:ph type="pic" idx="13"/>
          </p:nvPr>
        </p:nvSpPr>
        <p:spPr>
          <a:xfrm>
            <a:off x="6324600" y="1828801"/>
            <a:ext cx="4572000" cy="3428999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/>
              <a:t>Kép beszúrásához kattintson az ikonra</a:t>
            </a:r>
            <a:endParaRPr lang="hu-HU" dirty="0"/>
          </a:p>
        </p:txBody>
      </p:sp>
      <p:sp>
        <p:nvSpPr>
          <p:cNvPr id="13" name="Szöveg helye 3"/>
          <p:cNvSpPr>
            <a:spLocks noGrp="1"/>
          </p:cNvSpPr>
          <p:nvPr>
            <p:ph type="body" sz="half" idx="14"/>
          </p:nvPr>
        </p:nvSpPr>
        <p:spPr bwMode="invGray">
          <a:xfrm>
            <a:off x="6412954" y="5333098"/>
            <a:ext cx="4420252" cy="839102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5D079A-20E6-4441-A0DD-1C29C79F697E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4401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F9120C-60C1-4CFB-8BEF-267A8435F950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9294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/>
        </p:nvSpPr>
        <p:spPr bwMode="white">
          <a:xfrm rot="5400000">
            <a:off x="7562850" y="2228850"/>
            <a:ext cx="6858000" cy="2400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8" name="Téglalap 7"/>
          <p:cNvSpPr/>
          <p:nvPr/>
        </p:nvSpPr>
        <p:spPr>
          <a:xfrm rot="5400000">
            <a:off x="6331230" y="3387909"/>
            <a:ext cx="6858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9" name="Téglalap 8"/>
          <p:cNvSpPr/>
          <p:nvPr/>
        </p:nvSpPr>
        <p:spPr>
          <a:xfrm rot="5400000">
            <a:off x="6251613" y="3387909"/>
            <a:ext cx="6858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871318" y="685800"/>
            <a:ext cx="1033272" cy="5486400"/>
          </a:xfrm>
        </p:spPr>
        <p:txBody>
          <a:bodyPr vert="eaVert"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295400" y="685800"/>
            <a:ext cx="7976754" cy="5486400"/>
          </a:xfrm>
        </p:spPr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07B3AA-D083-42CB-899F-8A8945511659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7F8E3F6-DE14-48B2-B2BC-6FABA9630FB8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0411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307345-D714-4207-A47B-1C176F12354F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9618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dia képp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églalap 5"/>
          <p:cNvSpPr>
            <a:spLocks noChangeArrowheads="1"/>
          </p:cNvSpPr>
          <p:nvPr/>
        </p:nvSpPr>
        <p:spPr bwMode="white">
          <a:xfrm>
            <a:off x="6540503" y="0"/>
            <a:ext cx="5651496" cy="6858000"/>
          </a:xfrm>
          <a:custGeom>
            <a:avLst/>
            <a:gdLst/>
            <a:ahLst/>
            <a:cxnLst/>
            <a:rect l="l" t="t" r="r" b="b"/>
            <a:pathLst>
              <a:path w="4238622" h="6858000">
                <a:moveTo>
                  <a:pt x="0" y="0"/>
                </a:moveTo>
                <a:lnTo>
                  <a:pt x="4086222" y="0"/>
                </a:lnTo>
                <a:lnTo>
                  <a:pt x="4237035" y="0"/>
                </a:lnTo>
                <a:lnTo>
                  <a:pt x="4238622" y="0"/>
                </a:lnTo>
                <a:lnTo>
                  <a:pt x="4238622" y="6858000"/>
                </a:lnTo>
                <a:lnTo>
                  <a:pt x="4237035" y="6858000"/>
                </a:lnTo>
                <a:lnTo>
                  <a:pt x="4086222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hu-HU" sz="1800" dirty="0"/>
          </a:p>
        </p:txBody>
      </p:sp>
      <p:sp>
        <p:nvSpPr>
          <p:cNvPr id="11" name="Szabadkézi sokszög 6"/>
          <p:cNvSpPr>
            <a:spLocks/>
          </p:cNvSpPr>
          <p:nvPr/>
        </p:nvSpPr>
        <p:spPr bwMode="auto">
          <a:xfrm>
            <a:off x="6256868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12" name="Szabadkézi sokszög 7"/>
          <p:cNvSpPr>
            <a:spLocks/>
          </p:cNvSpPr>
          <p:nvPr/>
        </p:nvSpPr>
        <p:spPr bwMode="auto">
          <a:xfrm>
            <a:off x="6062136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rtlCol="0"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15" name="Kép helyőrzője 14" descr="Üres helyőrző kép hozzáadásához. Kattintson a helyőrzőre, és jelölje ki a hozzáadni kívánt képet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 rtlCol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pPr rtl="0"/>
            <a:r>
              <a:rPr lang="hu-HU"/>
              <a:t>Kép beszúrásához kattintson az ikonra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1600200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/>
              <a:t>Kattintson ide az alcím mintájának szerkesztéséhez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0281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5"/>
          <p:cNvSpPr>
            <a:spLocks noChangeArrowheads="1"/>
          </p:cNvSpPr>
          <p:nvPr/>
        </p:nvSpPr>
        <p:spPr bwMode="white">
          <a:xfrm>
            <a:off x="9622368" y="0"/>
            <a:ext cx="2569632" cy="6858000"/>
          </a:xfrm>
          <a:custGeom>
            <a:avLst/>
            <a:gdLst/>
            <a:ahLst/>
            <a:cxnLst/>
            <a:rect l="l" t="t" r="r" b="b"/>
            <a:pathLst>
              <a:path w="1927224" h="6858000">
                <a:moveTo>
                  <a:pt x="0" y="0"/>
                </a:moveTo>
                <a:lnTo>
                  <a:pt x="1927224" y="0"/>
                </a:lnTo>
                <a:lnTo>
                  <a:pt x="192722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hu-HU" sz="1800" dirty="0"/>
          </a:p>
        </p:txBody>
      </p:sp>
      <p:sp>
        <p:nvSpPr>
          <p:cNvPr id="8" name="Szabadkézi sokszög 6"/>
          <p:cNvSpPr>
            <a:spLocks/>
          </p:cNvSpPr>
          <p:nvPr/>
        </p:nvSpPr>
        <p:spPr bwMode="auto">
          <a:xfrm>
            <a:off x="9237132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9" name="Szabadkézi sokszög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10" name="Szabadkézi sokszög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hu-HU" sz="1800" dirty="0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398" y="2914650"/>
            <a:ext cx="8046720" cy="1557338"/>
          </a:xfrm>
        </p:spPr>
        <p:txBody>
          <a:bodyPr rtlCol="0" anchor="b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398" y="4589463"/>
            <a:ext cx="8046718" cy="1011237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</p:spTree>
    <p:extLst>
      <p:ext uri="{BB962C8B-B14F-4D97-AF65-F5344CB8AC3E}">
        <p14:creationId xmlns:p14="http://schemas.microsoft.com/office/powerpoint/2010/main" val="151964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295400" y="1828800"/>
            <a:ext cx="4572000" cy="4343400"/>
          </a:xfrm>
        </p:spPr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324600" y="1828799"/>
            <a:ext cx="4572000" cy="4343401"/>
          </a:xfrm>
        </p:spPr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42F9DC-FC17-42CB-944D-B3A09E96C056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48206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572000" cy="850392"/>
          </a:xfrm>
        </p:spPr>
        <p:txBody>
          <a:bodyPr rtlCol="0"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295400" y="2705100"/>
            <a:ext cx="4572000" cy="3467100"/>
          </a:xfrm>
        </p:spPr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324600" y="1828800"/>
            <a:ext cx="4572000" cy="847725"/>
          </a:xfrm>
        </p:spPr>
        <p:txBody>
          <a:bodyPr rtlCol="0"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324600" y="2705100"/>
            <a:ext cx="4572000" cy="3467100"/>
          </a:xfrm>
        </p:spPr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0C1F6B-2A9F-4376-83B4-6D84A7783A2C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0236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09AD6F-AE0E-4A33-801A-F7942C5C943C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97337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397360-F985-4587-AB08-4C218AA3FE4A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8363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/>
              <a:t>Mintacím szerkesztése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728209" y="1828800"/>
            <a:ext cx="6126480" cy="4343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-HU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9FD6BD-CAE9-4288-8C6C-B7A4A4405C24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476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 userDrawn="1"/>
        </p:nvSpPr>
        <p:spPr bwMode="white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8" name="Téglalap 7"/>
          <p:cNvSpPr/>
          <p:nvPr userDrawn="1"/>
        </p:nvSpPr>
        <p:spPr>
          <a:xfrm>
            <a:off x="0" y="1371600"/>
            <a:ext cx="12192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9" name="Téglalap 8"/>
          <p:cNvSpPr/>
          <p:nvPr userDrawn="1"/>
        </p:nvSpPr>
        <p:spPr>
          <a:xfrm>
            <a:off x="0" y="1443006"/>
            <a:ext cx="12192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hu-HU" dirty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dirty="0"/>
              <a:t>Mintaszöveg szerkesztése</a:t>
            </a:r>
          </a:p>
          <a:p>
            <a:pPr lvl="1" rtl="0"/>
            <a:r>
              <a:rPr lang="hu-HU" dirty="0"/>
              <a:t>Második szint</a:t>
            </a:r>
          </a:p>
          <a:p>
            <a:pPr lvl="2" rtl="0"/>
            <a:r>
              <a:rPr lang="hu-HU" dirty="0"/>
              <a:t>Harmadik szint</a:t>
            </a:r>
          </a:p>
          <a:p>
            <a:pPr lvl="3" rtl="0"/>
            <a:r>
              <a:rPr lang="hu-HU" dirty="0"/>
              <a:t>Negyedik szint</a:t>
            </a:r>
          </a:p>
          <a:p>
            <a:pPr lvl="4" rtl="0"/>
            <a:r>
              <a:rPr lang="hu-HU" dirty="0"/>
              <a:t>Ötödik szint</a:t>
            </a:r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295399" y="6374999"/>
            <a:ext cx="624320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hu-HU" dirty="0"/>
              <a:t>Élőláb beszúrása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791449" y="6374999"/>
            <a:ext cx="148070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FC2E45E6-1410-4866-81AA-E124CC605C26}" type="datetime1">
              <a:rPr lang="hu-HU" smtClean="0"/>
              <a:t>2025.05.19.</a:t>
            </a:fld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525000" y="6374999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A7F8E3F6-DE14-48B2-B2BC-6FABA9630FB8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947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1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295401" y="1016001"/>
            <a:ext cx="5120640" cy="1071868"/>
          </a:xfrm>
        </p:spPr>
        <p:txBody>
          <a:bodyPr rtlCol="0">
            <a:normAutofit/>
          </a:bodyPr>
          <a:lstStyle/>
          <a:p>
            <a:pPr rtl="0"/>
            <a:r>
              <a:rPr lang="hu-HU" sz="4800" b="1" u="sng" dirty="0">
                <a:latin typeface="+mn-lt"/>
              </a:rPr>
              <a:t>Park1t&amp;Go</a:t>
            </a:r>
          </a:p>
        </p:txBody>
      </p:sp>
      <p:pic>
        <p:nvPicPr>
          <p:cNvPr id="5" name="Kép helyőrzője 4" descr="Városi utcakép elmosódott mozgásokkal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" b="14"/>
          <a:stretch>
            <a:fillRect/>
          </a:stretch>
        </p:blipFill>
        <p:spPr/>
      </p:pic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295401" y="2426854"/>
            <a:ext cx="5120640" cy="2004292"/>
          </a:xfrm>
        </p:spPr>
        <p:txBody>
          <a:bodyPr rtlCol="0"/>
          <a:lstStyle/>
          <a:p>
            <a:pPr rtl="0"/>
            <a:r>
              <a:rPr lang="hu-HU" dirty="0"/>
              <a:t>Készítette: 	Zsiros Máté</a:t>
            </a:r>
          </a:p>
          <a:p>
            <a:pPr rtl="0"/>
            <a:r>
              <a:rPr lang="hu-HU" dirty="0"/>
              <a:t>		Tóth Bence</a:t>
            </a:r>
          </a:p>
          <a:p>
            <a:pPr rtl="0"/>
            <a:r>
              <a:rPr lang="hu-HU" dirty="0"/>
              <a:t>		Kovács Zétény</a:t>
            </a:r>
          </a:p>
        </p:txBody>
      </p:sp>
      <p:sp>
        <p:nvSpPr>
          <p:cNvPr id="7" name="Ellipszis 6">
            <a:extLst>
              <a:ext uri="{FF2B5EF4-FFF2-40B4-BE49-F238E27FC236}">
                <a16:creationId xmlns:a16="http://schemas.microsoft.com/office/drawing/2014/main" id="{D2A9E9BD-4B4D-F99F-6C03-6270415BCDF4}"/>
              </a:ext>
            </a:extLst>
          </p:cNvPr>
          <p:cNvSpPr/>
          <p:nvPr/>
        </p:nvSpPr>
        <p:spPr>
          <a:xfrm>
            <a:off x="967738" y="3768840"/>
            <a:ext cx="2532843" cy="2532843"/>
          </a:xfrm>
          <a:prstGeom prst="ellipse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pic>
        <p:nvPicPr>
          <p:cNvPr id="6" name="Kép 5" descr="A képen Grafika, embléma, Betűtípus, szimbólu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E48E0654-9D47-6EE1-49D2-F87636159C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292" y="3974347"/>
            <a:ext cx="2004293" cy="2004293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848C8677-AE41-2860-7FDD-EB52A9761F5C}"/>
              </a:ext>
            </a:extLst>
          </p:cNvPr>
          <p:cNvSpPr txBox="1"/>
          <p:nvPr/>
        </p:nvSpPr>
        <p:spPr>
          <a:xfrm>
            <a:off x="1593278" y="5851705"/>
            <a:ext cx="175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u="sng" dirty="0">
                <a:solidFill>
                  <a:schemeClr val="tx2"/>
                </a:solidFill>
              </a:rPr>
              <a:t>Park1t&amp;Go</a:t>
            </a:r>
          </a:p>
        </p:txBody>
      </p:sp>
    </p:spTree>
    <p:extLst>
      <p:ext uri="{BB962C8B-B14F-4D97-AF65-F5344CB8AC3E}">
        <p14:creationId xmlns:p14="http://schemas.microsoft.com/office/powerpoint/2010/main" val="138059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E99F3-BEEC-A667-3325-162814EF0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F1EDD79-CDDD-669C-23D8-F9CF927C8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hu-HU" dirty="0"/>
              <a:t>Bemutató videó a webes felületről</a:t>
            </a:r>
          </a:p>
        </p:txBody>
      </p:sp>
      <p:sp>
        <p:nvSpPr>
          <p:cNvPr id="4" name="Alcím 3">
            <a:extLst>
              <a:ext uri="{FF2B5EF4-FFF2-40B4-BE49-F238E27FC236}">
                <a16:creationId xmlns:a16="http://schemas.microsoft.com/office/drawing/2014/main" id="{5B780761-3242-126E-9CAB-D5D69E5238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hu-HU" dirty="0"/>
              <a:t>Ezen részért felelős: Tóth Bence</a:t>
            </a:r>
          </a:p>
        </p:txBody>
      </p:sp>
    </p:spTree>
    <p:extLst>
      <p:ext uri="{BB962C8B-B14F-4D97-AF65-F5344CB8AC3E}">
        <p14:creationId xmlns:p14="http://schemas.microsoft.com/office/powerpoint/2010/main" val="3116510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0D47D-89AE-3466-77D3-E1B482D6A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E8749AE-43FE-D4C6-19AB-15BFFEEF75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hu-HU" dirty="0"/>
              <a:t>Nehézségek az webfejlesztés során.</a:t>
            </a:r>
          </a:p>
        </p:txBody>
      </p:sp>
      <p:sp>
        <p:nvSpPr>
          <p:cNvPr id="4" name="Alcím 3">
            <a:extLst>
              <a:ext uri="{FF2B5EF4-FFF2-40B4-BE49-F238E27FC236}">
                <a16:creationId xmlns:a16="http://schemas.microsoft.com/office/drawing/2014/main" id="{69C61174-B2FE-425C-3902-ADBB5AEF74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957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61C77A-31D0-CFD3-5320-C36B19D29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39AB242-3BB5-D44D-2B7F-806A34F4D2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2752"/>
            <a:ext cx="8749553" cy="896472"/>
          </a:xfrm>
        </p:spPr>
        <p:txBody>
          <a:bodyPr rtlCol="0">
            <a:normAutofit fontScale="90000"/>
          </a:bodyPr>
          <a:lstStyle/>
          <a:p>
            <a:pPr rtl="0"/>
            <a:r>
              <a:rPr lang="hu-HU" dirty="0"/>
              <a:t>Bemutató videó az </a:t>
            </a:r>
            <a:r>
              <a:rPr lang="hu-HU" dirty="0" err="1"/>
              <a:t>androidos</a:t>
            </a:r>
            <a:r>
              <a:rPr lang="hu-HU" dirty="0"/>
              <a:t> felületről</a:t>
            </a:r>
          </a:p>
        </p:txBody>
      </p:sp>
      <p:sp>
        <p:nvSpPr>
          <p:cNvPr id="4" name="Alcím 3">
            <a:extLst>
              <a:ext uri="{FF2B5EF4-FFF2-40B4-BE49-F238E27FC236}">
                <a16:creationId xmlns:a16="http://schemas.microsoft.com/office/drawing/2014/main" id="{BF740576-0D53-A793-7BA4-7E75B69A4C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5094" y="6347012"/>
            <a:ext cx="6400800" cy="1600200"/>
          </a:xfrm>
        </p:spPr>
        <p:txBody>
          <a:bodyPr rtlCol="0"/>
          <a:lstStyle/>
          <a:p>
            <a:pPr rtl="0"/>
            <a:r>
              <a:rPr lang="hu-HU" dirty="0"/>
              <a:t>Ezen részért felelős: Kovács Zétény</a:t>
            </a:r>
          </a:p>
        </p:txBody>
      </p:sp>
      <p:pic>
        <p:nvPicPr>
          <p:cNvPr id="3" name="2025-05-19 19-50-21">
            <a:hlinkClick r:id="" action="ppaction://media"/>
            <a:extLst>
              <a:ext uri="{FF2B5EF4-FFF2-40B4-BE49-F238E27FC236}">
                <a16:creationId xmlns:a16="http://schemas.microsoft.com/office/drawing/2014/main" id="{5FA7E5A1-15D7-4FFC-87E5-2E5C620596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0027" y="1165412"/>
            <a:ext cx="9211733" cy="5181600"/>
          </a:xfrm>
          <a:prstGeom prst="rect">
            <a:avLst/>
          </a:prstGeom>
        </p:spPr>
      </p:pic>
      <p:grpSp>
        <p:nvGrpSpPr>
          <p:cNvPr id="5" name="Csoportba foglalás 4">
            <a:extLst>
              <a:ext uri="{FF2B5EF4-FFF2-40B4-BE49-F238E27FC236}">
                <a16:creationId xmlns:a16="http://schemas.microsoft.com/office/drawing/2014/main" id="{D01674EF-956E-46BA-82C7-2AC3A8EF0752}"/>
              </a:ext>
            </a:extLst>
          </p:cNvPr>
          <p:cNvGrpSpPr/>
          <p:nvPr/>
        </p:nvGrpSpPr>
        <p:grpSpPr>
          <a:xfrm>
            <a:off x="193104" y="2202472"/>
            <a:ext cx="2200472" cy="2127482"/>
            <a:chOff x="967738" y="3768840"/>
            <a:chExt cx="2532843" cy="2532843"/>
          </a:xfrm>
        </p:grpSpPr>
        <p:sp>
          <p:nvSpPr>
            <p:cNvPr id="6" name="Ellipszis 5">
              <a:extLst>
                <a:ext uri="{FF2B5EF4-FFF2-40B4-BE49-F238E27FC236}">
                  <a16:creationId xmlns:a16="http://schemas.microsoft.com/office/drawing/2014/main" id="{0B12AD15-F349-4136-9681-4209749EEAC0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7" name="Kép 6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F96D9F79-6F4A-421C-9F98-C09A39C20D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6B57C89-CC2A-4A59-A387-4FDB5D492E85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366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4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062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E8824C-6493-591D-D895-BAB4995F1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80+ The Rolling Stone Stock Illustrations, Royalty-Free Vector Graphics &amp;  Clip Art - iStock | The rolling stones">
            <a:extLst>
              <a:ext uri="{FF2B5EF4-FFF2-40B4-BE49-F238E27FC236}">
                <a16:creationId xmlns:a16="http://schemas.microsoft.com/office/drawing/2014/main" id="{AF9C583E-9853-4780-8AA0-D0C55AFA66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063707" cy="68580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6F51FBE-0B5C-129C-1F5B-FBFC519455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823" y="-66782"/>
            <a:ext cx="7897884" cy="1511410"/>
          </a:xfrm>
        </p:spPr>
        <p:txBody>
          <a:bodyPr rtlCol="0"/>
          <a:lstStyle/>
          <a:p>
            <a:pPr rtl="0"/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Nehézségek az </a:t>
            </a:r>
            <a:r>
              <a:rPr lang="hu-HU" dirty="0" err="1">
                <a:solidFill>
                  <a:schemeClr val="tx1">
                    <a:lumMod val="50000"/>
                  </a:schemeClr>
                </a:solidFill>
              </a:rPr>
              <a:t>android</a:t>
            </a: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 fejlesztés során.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74588855-C7F8-4267-8057-9A712F6C4148}"/>
              </a:ext>
            </a:extLst>
          </p:cNvPr>
          <p:cNvSpPr txBox="1"/>
          <p:nvPr/>
        </p:nvSpPr>
        <p:spPr>
          <a:xfrm>
            <a:off x="5632052" y="3240760"/>
            <a:ext cx="26603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API szerver kapcsolatok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Verzió differencia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Gépigény és otthoni munka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Gombok generálása adatbázisból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812024F7-FC15-4711-8D69-7B0D0BA6DB1A}"/>
              </a:ext>
            </a:extLst>
          </p:cNvPr>
          <p:cNvSpPr/>
          <p:nvPr/>
        </p:nvSpPr>
        <p:spPr>
          <a:xfrm>
            <a:off x="2831481" y="5103674"/>
            <a:ext cx="356436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>
                <a:solidFill>
                  <a:schemeClr val="bg1"/>
                </a:solidFill>
              </a:rPr>
              <a:t>Kotlin</a:t>
            </a:r>
            <a:r>
              <a:rPr lang="hu-HU" dirty="0">
                <a:solidFill>
                  <a:schemeClr val="bg1"/>
                </a:solidFill>
              </a:rPr>
              <a:t> nyelv kényessége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Mobil képernyőre szabás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Kevés idő a nyelv elsajátítására(</a:t>
            </a:r>
            <a:r>
              <a:rPr lang="hu-HU" dirty="0" err="1">
                <a:solidFill>
                  <a:schemeClr val="bg1"/>
                </a:solidFill>
              </a:rPr>
              <a:t>kotlin</a:t>
            </a:r>
            <a:r>
              <a:rPr lang="hu-HU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</a:rPr>
              <a:t>Kevés fellelhető dokumentáció</a:t>
            </a:r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528B1463-38ED-4A3D-9C7F-5A773F2CBAD0}"/>
              </a:ext>
            </a:extLst>
          </p:cNvPr>
          <p:cNvGrpSpPr/>
          <p:nvPr/>
        </p:nvGrpSpPr>
        <p:grpSpPr>
          <a:xfrm>
            <a:off x="9764042" y="2365259"/>
            <a:ext cx="2200472" cy="2127482"/>
            <a:chOff x="967738" y="3768840"/>
            <a:chExt cx="2532843" cy="2532843"/>
          </a:xfrm>
        </p:grpSpPr>
        <p:sp>
          <p:nvSpPr>
            <p:cNvPr id="11" name="Ellipszis 10">
              <a:extLst>
                <a:ext uri="{FF2B5EF4-FFF2-40B4-BE49-F238E27FC236}">
                  <a16:creationId xmlns:a16="http://schemas.microsoft.com/office/drawing/2014/main" id="{08F4AEB1-289D-4BF6-A1C3-CEDD2AD52C6C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2" name="Kép 11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F083E95D-CE67-4667-A1A2-399E73F15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34B5A4EF-6AE6-4B2B-9B53-CC4ED11F2849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366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4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898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uscle Arm Vector Art, Icons, and Graphics for Free Download">
            <a:extLst>
              <a:ext uri="{FF2B5EF4-FFF2-40B4-BE49-F238E27FC236}">
                <a16:creationId xmlns:a16="http://schemas.microsoft.com/office/drawing/2014/main" id="{080D7614-079F-4514-A7A3-1A8D9AF99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60" y="0"/>
            <a:ext cx="12120279" cy="547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787154" y="-129302"/>
            <a:ext cx="8046720" cy="805423"/>
          </a:xfrm>
        </p:spPr>
        <p:txBody>
          <a:bodyPr rtlCol="0"/>
          <a:lstStyle/>
          <a:p>
            <a:pPr rtl="0"/>
            <a:r>
              <a:rPr lang="hu-HU" b="1" u="sng" dirty="0">
                <a:solidFill>
                  <a:schemeClr val="tx1">
                    <a:lumMod val="50000"/>
                  </a:schemeClr>
                </a:solidFill>
              </a:rPr>
              <a:t>Kihívásaink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6038A38C-B715-4808-AA61-CAA2552E442B}"/>
              </a:ext>
            </a:extLst>
          </p:cNvPr>
          <p:cNvSpPr txBox="1"/>
          <p:nvPr/>
        </p:nvSpPr>
        <p:spPr>
          <a:xfrm>
            <a:off x="4787154" y="949385"/>
            <a:ext cx="30121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Videó rögzítés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Határidők tartása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Motiváció hiánya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Kapcsolat tartás nehézsége ( például: munka, más tantárgyak </a:t>
            </a:r>
            <a:r>
              <a:rPr lang="hu-HU" dirty="0" err="1">
                <a:solidFill>
                  <a:schemeClr val="tx1">
                    <a:lumMod val="50000"/>
                  </a:schemeClr>
                </a:solidFill>
              </a:rPr>
              <a:t>stb</a:t>
            </a: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…)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Adatbázis kapcsolati problémák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Back-end fejlesztési problémák ( például: jelszó HASH-</a:t>
            </a:r>
            <a:r>
              <a:rPr lang="hu-HU" dirty="0" err="1">
                <a:solidFill>
                  <a:schemeClr val="tx1">
                    <a:lumMod val="50000"/>
                  </a:schemeClr>
                </a:solidFill>
              </a:rPr>
              <a:t>elése</a:t>
            </a: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hu-HU" dirty="0">
                <a:solidFill>
                  <a:schemeClr val="tx1">
                    <a:lumMod val="50000"/>
                  </a:schemeClr>
                </a:solidFill>
              </a:rPr>
              <a:t>Felhasználóbarát környezet megalkotása </a:t>
            </a:r>
          </a:p>
        </p:txBody>
      </p:sp>
      <p:cxnSp>
        <p:nvCxnSpPr>
          <p:cNvPr id="6" name="Egyenes összekötő nyíllal 5">
            <a:extLst>
              <a:ext uri="{FF2B5EF4-FFF2-40B4-BE49-F238E27FC236}">
                <a16:creationId xmlns:a16="http://schemas.microsoft.com/office/drawing/2014/main" id="{197B9F7A-540A-4242-84A4-B08CC4C853D2}"/>
              </a:ext>
            </a:extLst>
          </p:cNvPr>
          <p:cNvCxnSpPr/>
          <p:nvPr/>
        </p:nvCxnSpPr>
        <p:spPr>
          <a:xfrm>
            <a:off x="6015318" y="5020235"/>
            <a:ext cx="0" cy="1497106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zövegdoboz 6">
            <a:extLst>
              <a:ext uri="{FF2B5EF4-FFF2-40B4-BE49-F238E27FC236}">
                <a16:creationId xmlns:a16="http://schemas.microsoft.com/office/drawing/2014/main" id="{B0729A74-CCD8-4377-8B11-F2E3A15CB807}"/>
              </a:ext>
            </a:extLst>
          </p:cNvPr>
          <p:cNvSpPr txBox="1"/>
          <p:nvPr/>
        </p:nvSpPr>
        <p:spPr>
          <a:xfrm>
            <a:off x="6494930" y="5603002"/>
            <a:ext cx="24473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/>
              <a:t>DE EZEKEN FELÜLKEREDVE LÉTRE HOZTUK ÖNÖKNEK!</a:t>
            </a:r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3B1127C2-BE46-4406-A8C8-D1CA0D3EE5D9}"/>
              </a:ext>
            </a:extLst>
          </p:cNvPr>
          <p:cNvGrpSpPr/>
          <p:nvPr/>
        </p:nvGrpSpPr>
        <p:grpSpPr>
          <a:xfrm>
            <a:off x="166212" y="5214168"/>
            <a:ext cx="1617762" cy="1562706"/>
            <a:chOff x="967738" y="3768840"/>
            <a:chExt cx="2532843" cy="2532843"/>
          </a:xfrm>
        </p:grpSpPr>
        <p:sp>
          <p:nvSpPr>
            <p:cNvPr id="10" name="Ellipszis 9">
              <a:extLst>
                <a:ext uri="{FF2B5EF4-FFF2-40B4-BE49-F238E27FC236}">
                  <a16:creationId xmlns:a16="http://schemas.microsoft.com/office/drawing/2014/main" id="{21B60F98-935A-4150-B630-626D78C3346F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1" name="Kép 10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B3043FB0-EB50-4DE2-895A-08A01A130E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BBA90535-6208-452A-85BD-2B49CD3009FF}"/>
                </a:ext>
              </a:extLst>
            </p:cNvPr>
            <p:cNvSpPr txBox="1"/>
            <p:nvPr/>
          </p:nvSpPr>
          <p:spPr>
            <a:xfrm>
              <a:off x="1593279" y="5851707"/>
              <a:ext cx="1752600" cy="4240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1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477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7E53DFAB-8627-4CA3-83A9-7B2E86D93D90}"/>
              </a:ext>
            </a:extLst>
          </p:cNvPr>
          <p:cNvGrpSpPr/>
          <p:nvPr/>
        </p:nvGrpSpPr>
        <p:grpSpPr>
          <a:xfrm>
            <a:off x="2941900" y="724717"/>
            <a:ext cx="5789723" cy="5597677"/>
            <a:chOff x="967738" y="3768840"/>
            <a:chExt cx="2532843" cy="2532843"/>
          </a:xfrm>
        </p:grpSpPr>
        <p:sp>
          <p:nvSpPr>
            <p:cNvPr id="9" name="Ellipszis 8">
              <a:extLst>
                <a:ext uri="{FF2B5EF4-FFF2-40B4-BE49-F238E27FC236}">
                  <a16:creationId xmlns:a16="http://schemas.microsoft.com/office/drawing/2014/main" id="{E1B9EB03-27D7-4D72-A690-F0295288D2FB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0" name="Kép 9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7EF7E84C-5483-496E-AEEB-1B6B29162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5857214C-EF92-4234-A4BD-41405701E131}"/>
                </a:ext>
              </a:extLst>
            </p:cNvPr>
            <p:cNvSpPr txBox="1"/>
            <p:nvPr/>
          </p:nvSpPr>
          <p:spPr>
            <a:xfrm>
              <a:off x="1684483" y="5866680"/>
              <a:ext cx="1752600" cy="3203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0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CCC04A3C-F9AA-41F4-918A-208AD91A2961}"/>
              </a:ext>
            </a:extLst>
          </p:cNvPr>
          <p:cNvSpPr txBox="1"/>
          <p:nvPr/>
        </p:nvSpPr>
        <p:spPr>
          <a:xfrm>
            <a:off x="277906" y="205011"/>
            <a:ext cx="39265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b="1" u="sng" dirty="0"/>
              <a:t>A Park1t&amp;Go parkolóház projektet </a:t>
            </a:r>
          </a:p>
        </p:txBody>
      </p:sp>
    </p:spTree>
    <p:extLst>
      <p:ext uri="{BB962C8B-B14F-4D97-AF65-F5344CB8AC3E}">
        <p14:creationId xmlns:p14="http://schemas.microsoft.com/office/powerpoint/2010/main" val="33005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34789F-67CA-E398-FD67-D540CE776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A0FCD0-3B52-51D1-1CC2-08081BCF0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681" y="349624"/>
            <a:ext cx="8046720" cy="715776"/>
          </a:xfrm>
        </p:spPr>
        <p:txBody>
          <a:bodyPr rtlCol="0"/>
          <a:lstStyle/>
          <a:p>
            <a:pPr rtl="0"/>
            <a:r>
              <a:rPr lang="hu-HU" dirty="0"/>
              <a:t>Mi várható a jövőben?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21B327C-A99C-CFB3-40DE-9FA2C95D05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3736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02024" y="66876"/>
            <a:ext cx="10394576" cy="1036850"/>
          </a:xfrm>
        </p:spPr>
        <p:txBody>
          <a:bodyPr rtlCol="0"/>
          <a:lstStyle/>
          <a:p>
            <a:pPr rtl="0"/>
            <a:r>
              <a:rPr lang="hu-HU" dirty="0"/>
              <a:t>Köszöni a megtisztelő figyelmüket a Park1t&amp;Go csapata</a:t>
            </a:r>
          </a:p>
        </p:txBody>
      </p:sp>
      <p:sp>
        <p:nvSpPr>
          <p:cNvPr id="4" name="Kép helyőrzője 3"/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6" name="Kép helye 5"/>
          <p:cNvSpPr>
            <a:spLocks noGrp="1"/>
          </p:cNvSpPr>
          <p:nvPr>
            <p:ph type="pic" idx="13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1" name="Szöveg helye 10"/>
          <p:cNvSpPr>
            <a:spLocks noGrp="1"/>
          </p:cNvSpPr>
          <p:nvPr>
            <p:ph type="body" sz="half" idx="14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884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églalap 11">
            <a:extLst>
              <a:ext uri="{FF2B5EF4-FFF2-40B4-BE49-F238E27FC236}">
                <a16:creationId xmlns:a16="http://schemas.microsoft.com/office/drawing/2014/main" id="{19481235-403A-F253-4547-CADF871573DE}"/>
              </a:ext>
            </a:extLst>
          </p:cNvPr>
          <p:cNvSpPr/>
          <p:nvPr/>
        </p:nvSpPr>
        <p:spPr>
          <a:xfrm>
            <a:off x="5495636" y="1549494"/>
            <a:ext cx="6646972" cy="52734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>
            <a:normAutofit/>
          </a:bodyPr>
          <a:lstStyle/>
          <a:p>
            <a:pPr rtl="0"/>
            <a:r>
              <a:rPr lang="hu-HU" dirty="0"/>
              <a:t>Célja a projektünknek</a:t>
            </a:r>
          </a:p>
        </p:txBody>
      </p:sp>
      <p:pic>
        <p:nvPicPr>
          <p:cNvPr id="1026" name="Picture 2" descr="10 város, ahol a leghangulatosabbak az esti városi séták - Vadászlesen">
            <a:extLst>
              <a:ext uri="{FF2B5EF4-FFF2-40B4-BE49-F238E27FC236}">
                <a16:creationId xmlns:a16="http://schemas.microsoft.com/office/drawing/2014/main" id="{184B0EAD-799C-1580-B696-E69961145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94029" y="1600200"/>
            <a:ext cx="6465095" cy="517207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Tartalom helye 2"/>
          <p:cNvSpPr>
            <a:spLocks noGrp="1"/>
          </p:cNvSpPr>
          <p:nvPr>
            <p:ph type="body" sz="half" idx="2"/>
          </p:nvPr>
        </p:nvSpPr>
        <p:spPr>
          <a:xfrm>
            <a:off x="1156854" y="2105891"/>
            <a:ext cx="3479800" cy="4343400"/>
          </a:xfrm>
        </p:spPr>
        <p:txBody>
          <a:bodyPr rtlCol="0" anchor="ctr">
            <a:normAutofit/>
          </a:bodyPr>
          <a:lstStyle/>
          <a:p>
            <a:pPr marL="0" indent="0" rtl="0">
              <a:buNone/>
            </a:pPr>
            <a:r>
              <a:rPr lang="hu-HU" sz="1600" dirty="0"/>
              <a:t>E</a:t>
            </a:r>
            <a:r>
              <a:rPr lang="hu-HU" sz="1600" dirty="0">
                <a:effectLst/>
              </a:rPr>
              <a:t>gy könnyen használható parkolási platformot akartunk létre hozni, amely nemcsak egy új lehetőséget ad, hanem </a:t>
            </a:r>
            <a:r>
              <a:rPr lang="hu-HU" sz="1600" b="1" u="sng" dirty="0">
                <a:effectLst/>
              </a:rPr>
              <a:t>leegyszerűsíti</a:t>
            </a:r>
            <a:r>
              <a:rPr lang="hu-HU" sz="1600" dirty="0">
                <a:effectLst/>
              </a:rPr>
              <a:t> a </a:t>
            </a:r>
            <a:r>
              <a:rPr lang="hu-HU" sz="1600" b="1" dirty="0">
                <a:effectLst/>
              </a:rPr>
              <a:t>parkolóházak </a:t>
            </a:r>
            <a:r>
              <a:rPr lang="hu-HU" sz="1600" b="1" u="sng" dirty="0">
                <a:effectLst/>
              </a:rPr>
              <a:t>kezelését</a:t>
            </a:r>
            <a:r>
              <a:rPr lang="hu-HU" sz="1600" b="1" dirty="0">
                <a:effectLst/>
              </a:rPr>
              <a:t> és a </a:t>
            </a:r>
            <a:r>
              <a:rPr lang="hu-HU" sz="1600" b="1" u="sng" dirty="0">
                <a:effectLst/>
              </a:rPr>
              <a:t>parkolást</a:t>
            </a:r>
            <a:r>
              <a:rPr lang="hu-HU" sz="1600" dirty="0">
                <a:effectLst/>
              </a:rPr>
              <a:t>.</a:t>
            </a:r>
          </a:p>
          <a:p>
            <a:pPr marL="0" indent="0" rtl="0">
              <a:buNone/>
            </a:pPr>
            <a:endParaRPr lang="hu-HU" sz="1600" dirty="0"/>
          </a:p>
          <a:p>
            <a:pPr marL="0" indent="0" rtl="0">
              <a:buNone/>
            </a:pPr>
            <a:endParaRPr lang="hu-HU" sz="1600" dirty="0"/>
          </a:p>
          <a:p>
            <a:pPr marL="0" indent="0">
              <a:buNone/>
            </a:pPr>
            <a:r>
              <a:rPr lang="hu-HU" sz="1600" dirty="0">
                <a:effectLst/>
              </a:rPr>
              <a:t>Ez a projekt nem csupán egy újabb alkalmazás, hanem segít az </a:t>
            </a:r>
            <a:r>
              <a:rPr lang="hu-HU" sz="1600" b="1" u="sng" dirty="0">
                <a:effectLst/>
              </a:rPr>
              <a:t>adminisztrációban, leegyszerűsíti a parkolást</a:t>
            </a:r>
            <a:r>
              <a:rPr lang="hu-HU" sz="1600" dirty="0">
                <a:effectLst/>
              </a:rPr>
              <a:t>, és támogatja a környezetbarát megoldásokat, hozzájárulva a </a:t>
            </a:r>
            <a:r>
              <a:rPr lang="hu-HU" sz="1600" b="1" dirty="0">
                <a:effectLst/>
              </a:rPr>
              <a:t>városi közlekedés jobb működéséhez.</a:t>
            </a:r>
          </a:p>
          <a:p>
            <a:pPr marL="0" indent="0">
              <a:buNone/>
            </a:pPr>
            <a:endParaRPr lang="hu-HU" sz="1600" dirty="0">
              <a:effectLst/>
            </a:endParaRPr>
          </a:p>
          <a:p>
            <a:pPr marL="0" indent="0" rtl="0">
              <a:buNone/>
            </a:pPr>
            <a:endParaRPr lang="hu-HU" sz="1600" dirty="0"/>
          </a:p>
        </p:txBody>
      </p:sp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B339AEB7-BF92-4AE8-642E-35F4F6A0DFCD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9" name="Ellipszis 8">
              <a:extLst>
                <a:ext uri="{FF2B5EF4-FFF2-40B4-BE49-F238E27FC236}">
                  <a16:creationId xmlns:a16="http://schemas.microsoft.com/office/drawing/2014/main" id="{99FB7C7D-3296-6A38-70C3-85B72C1277A9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0" name="Kép 9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38B0BBA1-DCA5-425D-B246-42EDF535A2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C1E38138-C559-301D-0C87-3240611EFCC0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987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>
            <a:normAutofit/>
          </a:bodyPr>
          <a:lstStyle/>
          <a:p>
            <a:pPr rtl="0"/>
            <a:r>
              <a:rPr lang="hu-HU" dirty="0"/>
              <a:t>Milyen platformokra elérhető?</a:t>
            </a:r>
          </a:p>
        </p:txBody>
      </p:sp>
      <p:pic>
        <p:nvPicPr>
          <p:cNvPr id="2050" name="Picture 2" descr="An Introduction To Cross-Platform Mobile Development">
            <a:extLst>
              <a:ext uri="{FF2B5EF4-FFF2-40B4-BE49-F238E27FC236}">
                <a16:creationId xmlns:a16="http://schemas.microsoft.com/office/drawing/2014/main" id="{EC3ADD9E-0BB0-1D81-FA9F-438522D9E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79" r="19705" b="-1"/>
          <a:stretch/>
        </p:blipFill>
        <p:spPr bwMode="auto">
          <a:xfrm>
            <a:off x="805874" y="1664046"/>
            <a:ext cx="5061527" cy="4808451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9" name="Tartalom helye 8">
            <a:extLst>
              <a:ext uri="{FF2B5EF4-FFF2-40B4-BE49-F238E27FC236}">
                <a16:creationId xmlns:a16="http://schemas.microsoft.com/office/drawing/2014/main" id="{13783B63-2E88-36DC-544D-7E41C00CAD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828799"/>
            <a:ext cx="4572000" cy="4343401"/>
          </a:xfrm>
        </p:spPr>
        <p:txBody>
          <a:bodyPr>
            <a:normAutofit/>
          </a:bodyPr>
          <a:lstStyle/>
          <a:p>
            <a:r>
              <a:rPr lang="hu-HU" sz="2000" b="1" u="sng" dirty="0"/>
              <a:t>Konzolos felület: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dirty="0"/>
              <a:t>Rendszergazdai kezelő felület az üzemeltetők részére</a:t>
            </a:r>
          </a:p>
          <a:p>
            <a:pPr marL="320040" lvl="1" indent="0">
              <a:buNone/>
            </a:pPr>
            <a:endParaRPr lang="hu-HU" dirty="0"/>
          </a:p>
          <a:p>
            <a:r>
              <a:rPr lang="hu-HU" sz="2000" b="1" u="sng" dirty="0"/>
              <a:t>Androidos mobileszköz: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dirty="0"/>
              <a:t>Foglalási felület, felhasználók részére</a:t>
            </a:r>
          </a:p>
          <a:p>
            <a:pPr marL="320040" lvl="1" indent="0">
              <a:buNone/>
            </a:pPr>
            <a:endParaRPr lang="hu-HU" dirty="0"/>
          </a:p>
          <a:p>
            <a:r>
              <a:rPr lang="hu-HU" sz="2000" b="1" u="sng" dirty="0"/>
              <a:t>Webes felület: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dirty="0"/>
              <a:t>Visszajelzési felület, felhasználok részére</a:t>
            </a:r>
          </a:p>
          <a:p>
            <a:pPr marL="320040" lvl="1" indent="0">
              <a:buNone/>
            </a:pPr>
            <a:endParaRPr lang="hu-HU" dirty="0"/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D01E5962-856E-AC90-A1BF-BB2363D803A3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11" name="Ellipszis 10">
              <a:extLst>
                <a:ext uri="{FF2B5EF4-FFF2-40B4-BE49-F238E27FC236}">
                  <a16:creationId xmlns:a16="http://schemas.microsoft.com/office/drawing/2014/main" id="{861BD658-A2C0-6E45-123D-A4A053C24C22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2" name="Kép 11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0B1E1C51-2235-F341-3695-3094E422B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7D66C2A5-62E5-BA4B-A969-B539DF4854F9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4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39922" y="251502"/>
            <a:ext cx="9601200" cy="1036850"/>
          </a:xfrm>
        </p:spPr>
        <p:txBody>
          <a:bodyPr rtlCol="0"/>
          <a:lstStyle/>
          <a:p>
            <a:pPr rtl="0"/>
            <a:r>
              <a:rPr lang="hu-HU" dirty="0"/>
              <a:t>Azok alkalmazások listája amely segítették a projekt megvalósítását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4E60D92-B776-763A-3EA0-C3C4A77F1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40600" y="1690255"/>
            <a:ext cx="4572000" cy="43434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hu-HU" dirty="0" err="1"/>
              <a:t>Git</a:t>
            </a:r>
            <a:r>
              <a:rPr lang="hu-HU" dirty="0"/>
              <a:t> és </a:t>
            </a:r>
            <a:r>
              <a:rPr lang="hu-HU" dirty="0" err="1"/>
              <a:t>Github</a:t>
            </a:r>
            <a:endParaRPr lang="hu-HU" dirty="0"/>
          </a:p>
          <a:p>
            <a:pPr>
              <a:buFont typeface="Wingdings" panose="05000000000000000000" pitchFamily="2" charset="2"/>
              <a:buChar char="§"/>
            </a:pPr>
            <a:r>
              <a:rPr lang="hu-HU" dirty="0" err="1"/>
              <a:t>Trello</a:t>
            </a:r>
            <a:endParaRPr lang="hu-HU" dirty="0"/>
          </a:p>
          <a:p>
            <a:pPr>
              <a:buFont typeface="Wingdings" panose="05000000000000000000" pitchFamily="2" charset="2"/>
              <a:buChar char="§"/>
            </a:pPr>
            <a:r>
              <a:rPr lang="hu-HU" dirty="0" err="1"/>
              <a:t>Figma</a:t>
            </a:r>
            <a:endParaRPr lang="hu-HU" dirty="0"/>
          </a:p>
          <a:p>
            <a:pPr>
              <a:buFont typeface="Wingdings" panose="05000000000000000000" pitchFamily="2" charset="2"/>
              <a:buChar char="§"/>
            </a:pPr>
            <a:r>
              <a:rPr lang="hu-HU" dirty="0"/>
              <a:t>Node.js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u-HU" dirty="0"/>
              <a:t>2XAMPP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hu-HU" dirty="0"/>
              <a:t>Firefox</a:t>
            </a:r>
          </a:p>
          <a:p>
            <a:endParaRPr lang="hu-HU" dirty="0"/>
          </a:p>
        </p:txBody>
      </p:sp>
      <p:sp>
        <p:nvSpPr>
          <p:cNvPr id="8" name="Tartalom helye 7">
            <a:extLst>
              <a:ext uri="{FF2B5EF4-FFF2-40B4-BE49-F238E27FC236}">
                <a16:creationId xmlns:a16="http://schemas.microsoft.com/office/drawing/2014/main" id="{3D67588E-15FE-FC59-092A-6BA1F60520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400" y="1671782"/>
            <a:ext cx="3285836" cy="2004291"/>
          </a:xfrm>
        </p:spPr>
        <p:txBody>
          <a:bodyPr/>
          <a:lstStyle/>
          <a:p>
            <a:r>
              <a:rPr lang="hu-HU" dirty="0"/>
              <a:t>Visual </a:t>
            </a:r>
            <a:r>
              <a:rPr lang="hu-HU" dirty="0" err="1"/>
              <a:t>studio</a:t>
            </a:r>
            <a:endParaRPr lang="hu-HU" dirty="0"/>
          </a:p>
          <a:p>
            <a:r>
              <a:rPr lang="hu-HU" dirty="0"/>
              <a:t>Android </a:t>
            </a:r>
            <a:r>
              <a:rPr lang="hu-HU" dirty="0" err="1"/>
              <a:t>studio</a:t>
            </a:r>
            <a:endParaRPr lang="hu-HU" dirty="0"/>
          </a:p>
          <a:p>
            <a:r>
              <a:rPr lang="hu-HU" dirty="0"/>
              <a:t>Visual </a:t>
            </a:r>
            <a:r>
              <a:rPr lang="hu-HU" dirty="0" err="1"/>
              <a:t>studio</a:t>
            </a:r>
            <a:r>
              <a:rPr lang="hu-HU" dirty="0"/>
              <a:t> </a:t>
            </a:r>
            <a:r>
              <a:rPr lang="hu-HU" dirty="0" err="1"/>
              <a:t>code</a:t>
            </a:r>
            <a:endParaRPr lang="hu-HU" dirty="0"/>
          </a:p>
        </p:txBody>
      </p:sp>
      <p:pic>
        <p:nvPicPr>
          <p:cNvPr id="1026" name="Picture 2" descr="Programming Code Photos - Download Free High-Quality Pictures | Freepik">
            <a:extLst>
              <a:ext uri="{FF2B5EF4-FFF2-40B4-BE49-F238E27FC236}">
                <a16:creationId xmlns:a16="http://schemas.microsoft.com/office/drawing/2014/main" id="{23CC13CC-5CFA-37CF-DDEB-8C56A6F76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285236"/>
            <a:ext cx="4572000" cy="341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FE22E371-950B-239C-BA8D-38118918BF23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10" name="Ellipszis 9">
              <a:extLst>
                <a:ext uri="{FF2B5EF4-FFF2-40B4-BE49-F238E27FC236}">
                  <a16:creationId xmlns:a16="http://schemas.microsoft.com/office/drawing/2014/main" id="{4B7CE0A7-008B-FB7A-DA9A-6F55B3E5781D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1" name="Kép 10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F57A34C1-240C-8F22-8454-61B29B62B8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96EFD8B1-B70E-1801-4604-BA367111501B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385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églalap 19">
            <a:extLst>
              <a:ext uri="{FF2B5EF4-FFF2-40B4-BE49-F238E27FC236}">
                <a16:creationId xmlns:a16="http://schemas.microsoft.com/office/drawing/2014/main" id="{4A14336B-7152-71B6-2792-17F9A13F22AD}"/>
              </a:ext>
            </a:extLst>
          </p:cNvPr>
          <p:cNvSpPr/>
          <p:nvPr/>
        </p:nvSpPr>
        <p:spPr>
          <a:xfrm>
            <a:off x="7435273" y="3666836"/>
            <a:ext cx="4679712" cy="27247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dirty="0"/>
              <a:t>Projektünk szakaszai</a:t>
            </a:r>
          </a:p>
        </p:txBody>
      </p:sp>
      <p:graphicFrame>
        <p:nvGraphicFramePr>
          <p:cNvPr id="6" name="Tartalom helye 5" descr="Egyszerű sávnyíl folyamatábra diagram, amelyen 4 lépés látható balról jobbra rendezve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1440435"/>
              </p:ext>
            </p:extLst>
          </p:nvPr>
        </p:nvGraphicFramePr>
        <p:xfrm>
          <a:off x="383309" y="995218"/>
          <a:ext cx="11425382" cy="32996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66FB6F03-4D2F-3D22-9D90-31070A232E5B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4" name="Ellipszis 3">
              <a:extLst>
                <a:ext uri="{FF2B5EF4-FFF2-40B4-BE49-F238E27FC236}">
                  <a16:creationId xmlns:a16="http://schemas.microsoft.com/office/drawing/2014/main" id="{F351B386-0959-EC30-4994-66FDBAABCBB4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5" name="Kép 4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ECBDB09A-FEEB-7D09-ACF1-E6DD8BD88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A6C7F72C-3C51-DA71-4119-8A6E6B216112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7A515B9D-576F-F6B2-C172-D1B71203712B}"/>
              </a:ext>
            </a:extLst>
          </p:cNvPr>
          <p:cNvCxnSpPr>
            <a:cxnSpLocks/>
          </p:cNvCxnSpPr>
          <p:nvPr/>
        </p:nvCxnSpPr>
        <p:spPr>
          <a:xfrm flipV="1">
            <a:off x="1468582" y="3299691"/>
            <a:ext cx="0" cy="1124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nyíllal 11">
            <a:extLst>
              <a:ext uri="{FF2B5EF4-FFF2-40B4-BE49-F238E27FC236}">
                <a16:creationId xmlns:a16="http://schemas.microsoft.com/office/drawing/2014/main" id="{F81F9D95-EF14-8D27-CFA3-43224E5F6BDF}"/>
              </a:ext>
            </a:extLst>
          </p:cNvPr>
          <p:cNvCxnSpPr>
            <a:cxnSpLocks/>
          </p:cNvCxnSpPr>
          <p:nvPr/>
        </p:nvCxnSpPr>
        <p:spPr>
          <a:xfrm flipV="1">
            <a:off x="3840018" y="3299691"/>
            <a:ext cx="0" cy="1124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gyenes összekötő nyíllal 12">
            <a:extLst>
              <a:ext uri="{FF2B5EF4-FFF2-40B4-BE49-F238E27FC236}">
                <a16:creationId xmlns:a16="http://schemas.microsoft.com/office/drawing/2014/main" id="{9E34C5A9-F4A6-4A15-37A4-D7C141FDEE4A}"/>
              </a:ext>
            </a:extLst>
          </p:cNvPr>
          <p:cNvCxnSpPr>
            <a:cxnSpLocks/>
          </p:cNvCxnSpPr>
          <p:nvPr/>
        </p:nvCxnSpPr>
        <p:spPr>
          <a:xfrm flipV="1">
            <a:off x="6091382" y="3299691"/>
            <a:ext cx="0" cy="1124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églalap: lekerekített 15">
            <a:extLst>
              <a:ext uri="{FF2B5EF4-FFF2-40B4-BE49-F238E27FC236}">
                <a16:creationId xmlns:a16="http://schemas.microsoft.com/office/drawing/2014/main" id="{CBEF7A87-D99F-785C-6CAE-07223EE1F7B6}"/>
              </a:ext>
            </a:extLst>
          </p:cNvPr>
          <p:cNvSpPr/>
          <p:nvPr/>
        </p:nvSpPr>
        <p:spPr>
          <a:xfrm>
            <a:off x="489530" y="4525815"/>
            <a:ext cx="2036614" cy="1597891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2"/>
                </a:solidFill>
              </a:rPr>
              <a:t>Trello</a:t>
            </a:r>
            <a:endParaRPr lang="hu-HU" dirty="0">
              <a:solidFill>
                <a:schemeClr val="tx2"/>
              </a:solidFill>
            </a:endParaRPr>
          </a:p>
        </p:txBody>
      </p:sp>
      <p:sp>
        <p:nvSpPr>
          <p:cNvPr id="17" name="Téglalap: lekerekített 16">
            <a:extLst>
              <a:ext uri="{FF2B5EF4-FFF2-40B4-BE49-F238E27FC236}">
                <a16:creationId xmlns:a16="http://schemas.microsoft.com/office/drawing/2014/main" id="{1B444465-68AB-5877-332A-8D2832FEDD4A}"/>
              </a:ext>
            </a:extLst>
          </p:cNvPr>
          <p:cNvSpPr/>
          <p:nvPr/>
        </p:nvSpPr>
        <p:spPr>
          <a:xfrm>
            <a:off x="2858655" y="4525814"/>
            <a:ext cx="1990434" cy="1597891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2"/>
                </a:solidFill>
              </a:rPr>
              <a:t>Figma</a:t>
            </a:r>
            <a:endParaRPr lang="hu-HU" dirty="0">
              <a:solidFill>
                <a:schemeClr val="tx2"/>
              </a:solidFill>
            </a:endParaRP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0DD9FB60-CFED-48F4-97A2-7B4179B09F35}"/>
              </a:ext>
            </a:extLst>
          </p:cNvPr>
          <p:cNvSpPr/>
          <p:nvPr/>
        </p:nvSpPr>
        <p:spPr>
          <a:xfrm>
            <a:off x="5121563" y="4525814"/>
            <a:ext cx="1990438" cy="1597891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2"/>
                </a:solidFill>
              </a:rPr>
              <a:t>Android </a:t>
            </a:r>
            <a:r>
              <a:rPr lang="hu-HU" dirty="0" err="1">
                <a:solidFill>
                  <a:schemeClr val="tx2"/>
                </a:solidFill>
              </a:rPr>
              <a:t>studio</a:t>
            </a:r>
            <a:endParaRPr lang="hu-HU" dirty="0">
              <a:solidFill>
                <a:schemeClr val="tx2"/>
              </a:solidFill>
            </a:endParaRPr>
          </a:p>
          <a:p>
            <a:pPr algn="ctr"/>
            <a:r>
              <a:rPr lang="hu-HU" dirty="0">
                <a:solidFill>
                  <a:schemeClr val="tx2"/>
                </a:solidFill>
              </a:rPr>
              <a:t>Visual </a:t>
            </a:r>
            <a:r>
              <a:rPr lang="hu-HU" dirty="0" err="1">
                <a:solidFill>
                  <a:schemeClr val="tx2"/>
                </a:solidFill>
              </a:rPr>
              <a:t>studio</a:t>
            </a:r>
            <a:endParaRPr lang="hu-HU" dirty="0">
              <a:solidFill>
                <a:schemeClr val="tx2"/>
              </a:solidFill>
            </a:endParaRPr>
          </a:p>
          <a:p>
            <a:pPr algn="ctr"/>
            <a:r>
              <a:rPr lang="hu-HU" dirty="0">
                <a:solidFill>
                  <a:schemeClr val="tx2"/>
                </a:solidFill>
              </a:rPr>
              <a:t>Visual </a:t>
            </a:r>
            <a:r>
              <a:rPr lang="hu-HU" dirty="0" err="1">
                <a:solidFill>
                  <a:schemeClr val="tx2"/>
                </a:solidFill>
              </a:rPr>
              <a:t>studio</a:t>
            </a:r>
            <a:r>
              <a:rPr lang="hu-HU" dirty="0">
                <a:solidFill>
                  <a:schemeClr val="tx2"/>
                </a:solidFill>
              </a:rPr>
              <a:t> c.</a:t>
            </a:r>
          </a:p>
        </p:txBody>
      </p:sp>
      <p:pic>
        <p:nvPicPr>
          <p:cNvPr id="2050" name="Picture 2" descr="Major Benefits of Automated Testing">
            <a:extLst>
              <a:ext uri="{FF2B5EF4-FFF2-40B4-BE49-F238E27FC236}">
                <a16:creationId xmlns:a16="http://schemas.microsoft.com/office/drawing/2014/main" id="{03B687EA-6686-4500-AAD0-65DC6926A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5331" y="3788641"/>
            <a:ext cx="4415799" cy="2481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214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7E4D1-B70A-37C4-DF7C-D1D15F42C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5EACB6C-B62A-5D24-F502-A9CAED71A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>
            <a:normAutofit/>
          </a:bodyPr>
          <a:lstStyle/>
          <a:p>
            <a:pPr rtl="0"/>
            <a:r>
              <a:rPr lang="hu-HU" dirty="0"/>
              <a:t>Ötletelés</a:t>
            </a:r>
          </a:p>
        </p:txBody>
      </p:sp>
      <p:sp>
        <p:nvSpPr>
          <p:cNvPr id="9" name="Tartalom helye 8">
            <a:extLst>
              <a:ext uri="{FF2B5EF4-FFF2-40B4-BE49-F238E27FC236}">
                <a16:creationId xmlns:a16="http://schemas.microsoft.com/office/drawing/2014/main" id="{0443E5D5-D2B5-B0AE-40F8-51868487C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" y="1638902"/>
            <a:ext cx="10934700" cy="4133851"/>
          </a:xfrm>
        </p:spPr>
        <p:txBody>
          <a:bodyPr>
            <a:normAutofit/>
          </a:bodyPr>
          <a:lstStyle/>
          <a:p>
            <a:pPr marL="320040" lvl="1" indent="0">
              <a:buNone/>
            </a:pPr>
            <a:r>
              <a:rPr lang="hu-HU" sz="2400" dirty="0"/>
              <a:t>Az erre használt alkalmazás a </a:t>
            </a:r>
            <a:r>
              <a:rPr lang="hu-HU" sz="2400" b="1" u="sng" dirty="0" err="1"/>
              <a:t>Trello</a:t>
            </a:r>
            <a:r>
              <a:rPr lang="hu-HU" sz="2400" dirty="0"/>
              <a:t>. Próbáltuk projektünket kisebb szakaszokra bontani hogy azt jól </a:t>
            </a:r>
            <a:r>
              <a:rPr lang="hu-HU" sz="2400" b="1" u="sng" dirty="0"/>
              <a:t>nyomon tudjuk követni</a:t>
            </a:r>
            <a:r>
              <a:rPr lang="hu-HU" sz="2400" dirty="0"/>
              <a:t>.</a:t>
            </a:r>
          </a:p>
          <a:p>
            <a:pPr marL="320040" lvl="1" indent="0">
              <a:buNone/>
            </a:pPr>
            <a:endParaRPr lang="hu-HU" sz="2400" dirty="0"/>
          </a:p>
          <a:p>
            <a:pPr marL="320040" lvl="1" indent="0">
              <a:buNone/>
            </a:pPr>
            <a:endParaRPr lang="hu-HU" sz="2400" dirty="0"/>
          </a:p>
          <a:p>
            <a:pPr marL="320040" lvl="1" indent="0">
              <a:buNone/>
            </a:pPr>
            <a:r>
              <a:rPr lang="hu-HU" sz="2400" dirty="0"/>
              <a:t>Ezután a részeket </a:t>
            </a:r>
          </a:p>
          <a:p>
            <a:pPr marL="320040" lvl="1" indent="0">
              <a:buNone/>
            </a:pPr>
            <a:r>
              <a:rPr lang="hu-HU" sz="2400" dirty="0"/>
              <a:t>kiosztottuk csapattagjaink-</a:t>
            </a:r>
          </a:p>
          <a:p>
            <a:pPr marL="320040" lvl="1" indent="0">
              <a:buNone/>
            </a:pPr>
            <a:r>
              <a:rPr lang="hu-HU" sz="2400" dirty="0" err="1"/>
              <a:t>nak</a:t>
            </a:r>
            <a:r>
              <a:rPr lang="hu-HU" sz="2400" dirty="0"/>
              <a:t> akik ezeket majd</a:t>
            </a:r>
          </a:p>
          <a:p>
            <a:pPr marL="320040" lvl="1" indent="0">
              <a:buNone/>
            </a:pPr>
            <a:r>
              <a:rPr lang="hu-HU" sz="2400" dirty="0"/>
              <a:t> megvalósítják.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DB918189-506F-2E92-25D1-A93D853D5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301" y="2714624"/>
            <a:ext cx="7715249" cy="3744430"/>
          </a:xfrm>
          <a:prstGeom prst="rect">
            <a:avLst/>
          </a:prstGeom>
        </p:spPr>
      </p:pic>
      <p:sp>
        <p:nvSpPr>
          <p:cNvPr id="15" name="Téglalap 14">
            <a:extLst>
              <a:ext uri="{FF2B5EF4-FFF2-40B4-BE49-F238E27FC236}">
                <a16:creationId xmlns:a16="http://schemas.microsoft.com/office/drawing/2014/main" id="{0E1C01F5-BCD7-EB3C-D59B-D94D5E9C3635}"/>
              </a:ext>
            </a:extLst>
          </p:cNvPr>
          <p:cNvSpPr/>
          <p:nvPr/>
        </p:nvSpPr>
        <p:spPr>
          <a:xfrm>
            <a:off x="4305301" y="6010275"/>
            <a:ext cx="2762249" cy="448779"/>
          </a:xfrm>
          <a:prstGeom prst="rect">
            <a:avLst/>
          </a:prstGeom>
          <a:solidFill>
            <a:srgbClr val="EF792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>
                <a:solidFill>
                  <a:schemeClr val="tx2"/>
                </a:solidFill>
              </a:rPr>
              <a:t>Trello</a:t>
            </a:r>
            <a:r>
              <a:rPr lang="hu-HU" dirty="0">
                <a:solidFill>
                  <a:schemeClr val="tx2"/>
                </a:solidFill>
              </a:rPr>
              <a:t> felületünk</a:t>
            </a:r>
          </a:p>
        </p:txBody>
      </p:sp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2B205E52-1574-73B9-68B1-97B2A7D080E3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18" name="Ellipszis 17">
              <a:extLst>
                <a:ext uri="{FF2B5EF4-FFF2-40B4-BE49-F238E27FC236}">
                  <a16:creationId xmlns:a16="http://schemas.microsoft.com/office/drawing/2014/main" id="{30FEBB1C-A10B-39E8-4622-644522566DE5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9" name="Kép 18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76F4D03C-A7F6-1822-1CDD-D8244DE15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20" name="Szövegdoboz 19">
              <a:extLst>
                <a:ext uri="{FF2B5EF4-FFF2-40B4-BE49-F238E27FC236}">
                  <a16:creationId xmlns:a16="http://schemas.microsoft.com/office/drawing/2014/main" id="{030FF067-666D-4365-A21F-4DC18C4E7B4E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914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52114-280E-964B-21C5-E73BED5DE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140C351-DF81-9629-1E71-8573DF626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922" y="251502"/>
            <a:ext cx="9601200" cy="1036850"/>
          </a:xfrm>
        </p:spPr>
        <p:txBody>
          <a:bodyPr rtlCol="0"/>
          <a:lstStyle/>
          <a:p>
            <a:pPr rtl="0"/>
            <a:r>
              <a:rPr lang="hu-HU" dirty="0"/>
              <a:t>Tervezés</a:t>
            </a:r>
          </a:p>
        </p:txBody>
      </p:sp>
      <p:sp>
        <p:nvSpPr>
          <p:cNvPr id="8" name="Tartalom helye 7">
            <a:extLst>
              <a:ext uri="{FF2B5EF4-FFF2-40B4-BE49-F238E27FC236}">
                <a16:creationId xmlns:a16="http://schemas.microsoft.com/office/drawing/2014/main" id="{35EE5F7C-D122-E56D-BA9F-E92ABFBF00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6344" y="1699491"/>
            <a:ext cx="10804238" cy="2004291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Az erre használt alkalmazás a </a:t>
            </a:r>
            <a:r>
              <a:rPr lang="hu-HU" b="1" u="sng" dirty="0" err="1"/>
              <a:t>Figma</a:t>
            </a:r>
            <a:r>
              <a:rPr lang="hu-HU" dirty="0"/>
              <a:t>. Az alkalmazásban </a:t>
            </a:r>
            <a:r>
              <a:rPr lang="hu-HU" b="1" u="sng" dirty="0"/>
              <a:t>megterveztük</a:t>
            </a:r>
            <a:r>
              <a:rPr lang="hu-HU" dirty="0"/>
              <a:t> </a:t>
            </a:r>
            <a:r>
              <a:rPr lang="hu-HU" b="1" u="sng" dirty="0"/>
              <a:t>grafikusan</a:t>
            </a:r>
            <a:r>
              <a:rPr lang="hu-HU" dirty="0"/>
              <a:t> a projektünk részleit. Kezdés </a:t>
            </a:r>
            <a:r>
              <a:rPr lang="hu-HU" b="1" u="sng" dirty="0"/>
              <a:t>drótvázakat</a:t>
            </a:r>
            <a:r>
              <a:rPr lang="hu-HU" dirty="0"/>
              <a:t> hoztunk létre, ezek alapján később megalkottuk a </a:t>
            </a:r>
            <a:r>
              <a:rPr lang="hu-HU" b="1" u="sng" dirty="0"/>
              <a:t>prototípusokat</a:t>
            </a:r>
            <a:r>
              <a:rPr lang="hu-HU" dirty="0"/>
              <a:t>.</a:t>
            </a:r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492019E9-75E2-22C4-35F6-4DE2CDD99C56}"/>
              </a:ext>
            </a:extLst>
          </p:cNvPr>
          <p:cNvGrpSpPr/>
          <p:nvPr/>
        </p:nvGrpSpPr>
        <p:grpSpPr>
          <a:xfrm>
            <a:off x="10501745" y="58842"/>
            <a:ext cx="1300742" cy="1233142"/>
            <a:chOff x="967738" y="3768840"/>
            <a:chExt cx="2532843" cy="2532843"/>
          </a:xfrm>
        </p:grpSpPr>
        <p:sp>
          <p:nvSpPr>
            <p:cNvPr id="10" name="Ellipszis 9">
              <a:extLst>
                <a:ext uri="{FF2B5EF4-FFF2-40B4-BE49-F238E27FC236}">
                  <a16:creationId xmlns:a16="http://schemas.microsoft.com/office/drawing/2014/main" id="{83907875-D583-1C19-1AA5-B0C863AF19AE}"/>
                </a:ext>
              </a:extLst>
            </p:cNvPr>
            <p:cNvSpPr/>
            <p:nvPr/>
          </p:nvSpPr>
          <p:spPr>
            <a:xfrm>
              <a:off x="967738" y="3768840"/>
              <a:ext cx="2532843" cy="2532843"/>
            </a:xfrm>
            <a:prstGeom prst="ellipse">
              <a:avLst/>
            </a:prstGeom>
            <a:gradFill flip="none" rotWithShape="1">
              <a:gsLst>
                <a:gs pos="0">
                  <a:srgbClr val="92D050">
                    <a:shade val="30000"/>
                    <a:satMod val="115000"/>
                  </a:srgbClr>
                </a:gs>
                <a:gs pos="50000">
                  <a:srgbClr val="92D050">
                    <a:shade val="67500"/>
                    <a:satMod val="115000"/>
                  </a:srgbClr>
                </a:gs>
                <a:gs pos="100000">
                  <a:srgbClr val="92D05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11" name="Kép 10" descr="A képen Grafika, embléma, Betűtípus, szimbólum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BAB2C1F1-2C33-452C-2D9D-5147E5A3D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9292" y="3974347"/>
              <a:ext cx="2004293" cy="2004293"/>
            </a:xfrm>
            <a:prstGeom prst="rect">
              <a:avLst/>
            </a:prstGeom>
          </p:spPr>
        </p:pic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60721072-4BA8-8DA3-7F38-3DE9C53BA712}"/>
                </a:ext>
              </a:extLst>
            </p:cNvPr>
            <p:cNvSpPr txBox="1"/>
            <p:nvPr/>
          </p:nvSpPr>
          <p:spPr>
            <a:xfrm>
              <a:off x="1593280" y="5851706"/>
              <a:ext cx="1752600" cy="442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" u="sng" dirty="0">
                  <a:solidFill>
                    <a:schemeClr val="tx2"/>
                  </a:solidFill>
                </a:rPr>
                <a:t>Park1t&amp;Go</a:t>
              </a:r>
            </a:p>
          </p:txBody>
        </p:sp>
      </p:grpSp>
      <p:pic>
        <p:nvPicPr>
          <p:cNvPr id="7" name="Kép 6">
            <a:extLst>
              <a:ext uri="{FF2B5EF4-FFF2-40B4-BE49-F238E27FC236}">
                <a16:creationId xmlns:a16="http://schemas.microsoft.com/office/drawing/2014/main" id="{1C1123DC-6B18-E95C-D2A3-3E1204018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4089" y="3050741"/>
            <a:ext cx="4611611" cy="3648364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EED3DAC9-7E2A-35D5-833E-BA545C50F3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451" y="3031097"/>
            <a:ext cx="4678931" cy="3668008"/>
          </a:xfrm>
          <a:prstGeom prst="rect">
            <a:avLst/>
          </a:prstGeom>
        </p:spPr>
      </p:pic>
      <p:cxnSp>
        <p:nvCxnSpPr>
          <p:cNvPr id="16" name="Egyenes összekötő nyíllal 15">
            <a:extLst>
              <a:ext uri="{FF2B5EF4-FFF2-40B4-BE49-F238E27FC236}">
                <a16:creationId xmlns:a16="http://schemas.microsoft.com/office/drawing/2014/main" id="{1C9E18D5-B9BE-6C04-0FBD-D6130C2747A0}"/>
              </a:ext>
            </a:extLst>
          </p:cNvPr>
          <p:cNvCxnSpPr/>
          <p:nvPr/>
        </p:nvCxnSpPr>
        <p:spPr>
          <a:xfrm>
            <a:off x="5449455" y="4710545"/>
            <a:ext cx="1209963" cy="0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églalap 16">
            <a:extLst>
              <a:ext uri="{FF2B5EF4-FFF2-40B4-BE49-F238E27FC236}">
                <a16:creationId xmlns:a16="http://schemas.microsoft.com/office/drawing/2014/main" id="{31D2B31D-9FB9-0720-24FA-6A85E0348462}"/>
              </a:ext>
            </a:extLst>
          </p:cNvPr>
          <p:cNvSpPr/>
          <p:nvPr/>
        </p:nvSpPr>
        <p:spPr>
          <a:xfrm>
            <a:off x="3384223" y="6325386"/>
            <a:ext cx="1945159" cy="373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Drótváz</a:t>
            </a:r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63815F2B-35E7-52DB-E13B-324794A0E145}"/>
              </a:ext>
            </a:extLst>
          </p:cNvPr>
          <p:cNvSpPr/>
          <p:nvPr/>
        </p:nvSpPr>
        <p:spPr>
          <a:xfrm>
            <a:off x="6754089" y="6325386"/>
            <a:ext cx="1945159" cy="373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Prototípus</a:t>
            </a:r>
          </a:p>
        </p:txBody>
      </p:sp>
    </p:spTree>
    <p:extLst>
      <p:ext uri="{BB962C8B-B14F-4D97-AF65-F5344CB8AC3E}">
        <p14:creationId xmlns:p14="http://schemas.microsoft.com/office/powerpoint/2010/main" val="119876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802341" y="80682"/>
            <a:ext cx="6400800" cy="812163"/>
          </a:xfrm>
        </p:spPr>
        <p:txBody>
          <a:bodyPr rtlCol="0"/>
          <a:lstStyle/>
          <a:p>
            <a:pPr rtl="0"/>
            <a:r>
              <a:rPr lang="hu-HU" dirty="0"/>
              <a:t>Bemutató videó asztaliról</a:t>
            </a:r>
          </a:p>
        </p:txBody>
      </p:sp>
      <p:sp>
        <p:nvSpPr>
          <p:cNvPr id="4" name="Alcím 3"/>
          <p:cNvSpPr>
            <a:spLocks noGrp="1"/>
          </p:cNvSpPr>
          <p:nvPr>
            <p:ph type="subTitle" idx="1"/>
          </p:nvPr>
        </p:nvSpPr>
        <p:spPr>
          <a:xfrm>
            <a:off x="345141" y="6266330"/>
            <a:ext cx="6400800" cy="510988"/>
          </a:xfrm>
        </p:spPr>
        <p:txBody>
          <a:bodyPr rtlCol="0"/>
          <a:lstStyle/>
          <a:p>
            <a:pPr rtl="0"/>
            <a:r>
              <a:rPr lang="hu-HU" dirty="0"/>
              <a:t>Ezen részért felelős: Zsiros Máté</a:t>
            </a:r>
          </a:p>
        </p:txBody>
      </p:sp>
      <p:pic>
        <p:nvPicPr>
          <p:cNvPr id="3" name="2025-05-19 20-45-37">
            <a:hlinkClick r:id="" action="ppaction://media"/>
            <a:extLst>
              <a:ext uri="{FF2B5EF4-FFF2-40B4-BE49-F238E27FC236}">
                <a16:creationId xmlns:a16="http://schemas.microsoft.com/office/drawing/2014/main" id="{D425E4C0-6E04-415D-9FAC-AE84A1C372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1737" t="12" r="-1744" b="13577"/>
          <a:stretch/>
        </p:blipFill>
        <p:spPr>
          <a:xfrm>
            <a:off x="1684867" y="961200"/>
            <a:ext cx="9414000" cy="457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679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5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8F0CA-6A62-8769-A629-EEA70248A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10A9C7E-4FE0-EB50-E682-38F2AD7A2D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hu-HU" dirty="0"/>
              <a:t>Nehézségek az </a:t>
            </a:r>
            <a:r>
              <a:rPr lang="hu-HU"/>
              <a:t>asztali alkalmazás </a:t>
            </a:r>
            <a:r>
              <a:rPr lang="hu-HU" dirty="0"/>
              <a:t>fejlesztés során.</a:t>
            </a:r>
          </a:p>
        </p:txBody>
      </p:sp>
      <p:sp>
        <p:nvSpPr>
          <p:cNvPr id="4" name="Alcím 3">
            <a:extLst>
              <a:ext uri="{FF2B5EF4-FFF2-40B4-BE49-F238E27FC236}">
                <a16:creationId xmlns:a16="http://schemas.microsoft.com/office/drawing/2014/main" id="{4B68B0CC-351F-4771-F858-D45FB39715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33873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Értékesítési irány 16X9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179_TF03431374.potx" id="{0AC9E330-718A-4131-B8C0-8AE79CF1FEE6}" vid="{04CF4229-82D3-4BD8-B41C-7E0CB117E9C0}"/>
    </a:ext>
  </a:extLst>
</a:theme>
</file>

<file path=ppt/theme/theme2.xml><?xml version="1.0" encoding="utf-8"?>
<a:theme xmlns:a="http://schemas.openxmlformats.org/drawingml/2006/main" name="Office-téma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Üzleti irány bemutató (szélesvásznú)</Template>
  <TotalTime>378</TotalTime>
  <Words>426</Words>
  <Application>Microsoft Office PowerPoint</Application>
  <PresentationFormat>Szélesvásznú</PresentationFormat>
  <Paragraphs>110</Paragraphs>
  <Slides>17</Slides>
  <Notes>17</Notes>
  <HiddenSlides>0</HiddenSlides>
  <MMClips>2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22" baseType="lpstr">
      <vt:lpstr>Arial</vt:lpstr>
      <vt:lpstr>Book Antiqua</vt:lpstr>
      <vt:lpstr>Courier New</vt:lpstr>
      <vt:lpstr>Wingdings</vt:lpstr>
      <vt:lpstr>Értékesítési irány 16X9</vt:lpstr>
      <vt:lpstr>Park1t&amp;Go</vt:lpstr>
      <vt:lpstr>Célja a projektünknek</vt:lpstr>
      <vt:lpstr>Milyen platformokra elérhető?</vt:lpstr>
      <vt:lpstr>Azok alkalmazások listája amely segítették a projekt megvalósítását</vt:lpstr>
      <vt:lpstr>Projektünk szakaszai</vt:lpstr>
      <vt:lpstr>Ötletelés</vt:lpstr>
      <vt:lpstr>Tervezés</vt:lpstr>
      <vt:lpstr>Bemutató videó asztaliról</vt:lpstr>
      <vt:lpstr>Nehézségek az asztali alkalmazás fejlesztés során.</vt:lpstr>
      <vt:lpstr>Bemutató videó a webes felületről</vt:lpstr>
      <vt:lpstr>Nehézségek az webfejlesztés során.</vt:lpstr>
      <vt:lpstr>Bemutató videó az androidos felületről</vt:lpstr>
      <vt:lpstr>Nehézségek az android fejlesztés során.</vt:lpstr>
      <vt:lpstr>Kihívásaink</vt:lpstr>
      <vt:lpstr>PowerPoint-bemutató</vt:lpstr>
      <vt:lpstr>Mi várható a jövőben?</vt:lpstr>
      <vt:lpstr>Köszöni a megtisztelő figyelmüket a Park1t&amp;Go csapata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Park1t&amp;Go</dc:title>
  <dc:creator>O365 felhasználó</dc:creator>
  <cp:lastModifiedBy>Kovács Zétény Zsolt</cp:lastModifiedBy>
  <cp:revision>28</cp:revision>
  <dcterms:created xsi:type="dcterms:W3CDTF">2025-05-11T11:52:38Z</dcterms:created>
  <dcterms:modified xsi:type="dcterms:W3CDTF">2025-05-19T19:01:02Z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